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Roboto"/>
      <p:regular r:id="rId39"/>
      <p:bold r:id="rId40"/>
      <p:italic r:id="rId41"/>
      <p:boldItalic r:id="rId42"/>
    </p:embeddedFont>
    <p:embeddedFont>
      <p:font typeface="Merriweather Light"/>
      <p:regular r:id="rId43"/>
      <p:bold r:id="rId44"/>
      <p:italic r:id="rId45"/>
      <p:boldItalic r:id="rId46"/>
    </p:embeddedFont>
    <p:embeddedFont>
      <p:font typeface="Merriweather"/>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DE0697B-6315-4A1E-9D96-2CC5C6B1A506}">
  <a:tblStyle styleId="{4DE0697B-6315-4A1E-9D96-2CC5C6B1A50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MerriweatherLight-bold.fntdata"/><Relationship Id="rId43" Type="http://schemas.openxmlformats.org/officeDocument/2006/relationships/font" Target="fonts/MerriweatherLight-regular.fntdata"/><Relationship Id="rId46" Type="http://schemas.openxmlformats.org/officeDocument/2006/relationships/font" Target="fonts/MerriweatherLight-boldItalic.fntdata"/><Relationship Id="rId45" Type="http://schemas.openxmlformats.org/officeDocument/2006/relationships/font" Target="fonts/MerriweatherLigh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Merriweather-bold.fntdata"/><Relationship Id="rId47" Type="http://schemas.openxmlformats.org/officeDocument/2006/relationships/font" Target="fonts/Merriweather-regular.fntdata"/><Relationship Id="rId49" Type="http://schemas.openxmlformats.org/officeDocument/2006/relationships/font" Target="fonts/Merriweather-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Roboto-regular.fntdata"/><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font" Target="fonts/Merriweather-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83bda20b43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83bda20b43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82abddb8d5_0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82abddb8d5_0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a2a0b68848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a2a0b68848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a2a0b6884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a2a0b6884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82abddb8d5_0_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82abddb8d5_0_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9872f8df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9872f8df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a2a0b68848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a2a0b68848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a2a0b68848_4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a2a0b68848_4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928f47e76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928f47e76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93c5c2303c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93c5c2303c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84760624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84760624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93c5c2303c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93c5c2303c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93c5c2303c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93c5c2303c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93c5c2303c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93c5c2303c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a2a0b68848_4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a2a0b68848_4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For communication, Unity will handle the capture of voice data. This data is sent to Vivox servers that are responsible for routing, processing, and distributing the data to the correct users, such as the other clients that have connected to the host’s server. Once the client applications have received the data, users can hear and respond to others.</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93d8df86b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93d8df86b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a2a0b68848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a2a0b68848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a2a0b68848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a2a0b68848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a2a0b68848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2a2a0b68848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a31b27219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a31b27219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a31b272192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a31b272192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82abddb8d5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82abddb8d5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82abddb8d5_0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82abddb8d5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82abddb8d5_0_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82abddb8d5_0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82abddb8d5_0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82abddb8d5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82abddb8d5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82abddb8d5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82abddb8d5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82abddb8d5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Merriweather Light"/>
                <a:ea typeface="Merriweather Light"/>
                <a:cs typeface="Merriweather Light"/>
                <a:sym typeface="Merriweather Light"/>
              </a:rPr>
              <a:t>How about with your grandparents? Or an old friend?</a:t>
            </a:r>
            <a:br>
              <a:rPr lang="en" sz="1400">
                <a:solidFill>
                  <a:schemeClr val="dk1"/>
                </a:solidFill>
                <a:latin typeface="Merriweather Light"/>
                <a:ea typeface="Merriweather Light"/>
                <a:cs typeface="Merriweather Light"/>
                <a:sym typeface="Merriweather Light"/>
              </a:rPr>
            </a:b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8476062464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8476062464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Jason </a:t>
            </a:r>
            <a:endParaRPr/>
          </a:p>
          <a:p>
            <a:pPr indent="-298450" lvl="0" marL="457200" rtl="0" algn="l">
              <a:spcBef>
                <a:spcPts val="0"/>
              </a:spcBef>
              <a:spcAft>
                <a:spcPts val="0"/>
              </a:spcAft>
              <a:buSzPts val="1100"/>
              <a:buChar char="-"/>
            </a:pPr>
            <a:r>
              <a:rPr lang="en"/>
              <a:t>Young in college</a:t>
            </a:r>
            <a:endParaRPr/>
          </a:p>
          <a:p>
            <a:pPr indent="-298450" lvl="0" marL="457200" rtl="0" algn="l">
              <a:spcBef>
                <a:spcPts val="0"/>
              </a:spcBef>
              <a:spcAft>
                <a:spcPts val="0"/>
              </a:spcAft>
              <a:buSzPts val="1100"/>
              <a:buChar char="-"/>
            </a:pPr>
            <a:r>
              <a:rPr lang="en"/>
              <a:t>always</a:t>
            </a:r>
            <a:r>
              <a:rPr lang="en"/>
              <a:t> using </a:t>
            </a:r>
            <a:r>
              <a:rPr lang="en"/>
              <a:t>social</a:t>
            </a:r>
            <a:r>
              <a:rPr lang="en"/>
              <a:t> media</a:t>
            </a:r>
            <a:endParaRPr/>
          </a:p>
          <a:p>
            <a:pPr indent="-298450" lvl="0" marL="457200" rtl="0" algn="l">
              <a:spcBef>
                <a:spcPts val="0"/>
              </a:spcBef>
              <a:spcAft>
                <a:spcPts val="0"/>
              </a:spcAft>
              <a:buSzPts val="1100"/>
              <a:buChar char="-"/>
            </a:pPr>
            <a:r>
              <a:rPr lang="en"/>
              <a:t>Loves new ways to connect with friends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Chris</a:t>
            </a:r>
            <a:endParaRPr/>
          </a:p>
          <a:p>
            <a:pPr indent="-298450" lvl="0" marL="457200" rtl="0" algn="l">
              <a:spcBef>
                <a:spcPts val="0"/>
              </a:spcBef>
              <a:spcAft>
                <a:spcPts val="0"/>
              </a:spcAft>
              <a:buSzPts val="1100"/>
              <a:buChar char="-"/>
            </a:pPr>
            <a:r>
              <a:rPr lang="en"/>
              <a:t>Grandfather</a:t>
            </a:r>
            <a:endParaRPr/>
          </a:p>
          <a:p>
            <a:pPr indent="-298450" lvl="0" marL="457200" rtl="0" algn="l">
              <a:spcBef>
                <a:spcPts val="0"/>
              </a:spcBef>
              <a:spcAft>
                <a:spcPts val="0"/>
              </a:spcAft>
              <a:buSzPts val="1100"/>
              <a:buChar char="-"/>
            </a:pPr>
            <a:r>
              <a:rPr lang="en"/>
              <a:t>Wants to connect meaningfully with his grandson than just talking over a phone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5cad9fa1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5cad9fa1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82abddb8d5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82abddb8d5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82abddb8d5_0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82abddb8d5_0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9FC5E8"/>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Clr>
                <a:srgbClr val="666666"/>
              </a:buClr>
              <a:buSzPts val="3600"/>
              <a:buNone/>
              <a:defRPr sz="3600">
                <a:solidFill>
                  <a:srgbClr val="666666"/>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rgbClr val="9FC5E8"/>
        </a:solidFill>
      </p:bgPr>
    </p:bg>
    <p:spTree>
      <p:nvGrpSpPr>
        <p:cNvPr id="122" name="Shape 122"/>
        <p:cNvGrpSpPr/>
        <p:nvPr/>
      </p:nvGrpSpPr>
      <p:grpSpPr>
        <a:xfrm>
          <a:off x="0" y="0"/>
          <a:ext cx="0" cy="0"/>
          <a:chOff x="0" y="0"/>
          <a:chExt cx="0" cy="0"/>
        </a:xfrm>
      </p:grpSpPr>
      <p:sp>
        <p:nvSpPr>
          <p:cNvPr id="123" name="Google Shape;123;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124" name="Google Shape;124;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rgbClr val="666666"/>
              </a:buClr>
              <a:buSzPts val="1300"/>
              <a:buChar char="●"/>
              <a:defRPr>
                <a:solidFill>
                  <a:srgbClr val="666666"/>
                </a:solidFill>
              </a:defRPr>
            </a:lvl1pPr>
            <a:lvl2pPr indent="-298450" lvl="1" marL="914400">
              <a:spcBef>
                <a:spcPts val="0"/>
              </a:spcBef>
              <a:spcAft>
                <a:spcPts val="0"/>
              </a:spcAft>
              <a:buClr>
                <a:srgbClr val="666666"/>
              </a:buClr>
              <a:buSzPts val="1100"/>
              <a:buChar char="○"/>
              <a:defRPr>
                <a:solidFill>
                  <a:srgbClr val="666666"/>
                </a:solidFill>
              </a:defRPr>
            </a:lvl2pPr>
            <a:lvl3pPr indent="-298450" lvl="2" marL="1371600">
              <a:spcBef>
                <a:spcPts val="0"/>
              </a:spcBef>
              <a:spcAft>
                <a:spcPts val="0"/>
              </a:spcAft>
              <a:buClr>
                <a:srgbClr val="666666"/>
              </a:buClr>
              <a:buSzPts val="1100"/>
              <a:buChar char="■"/>
              <a:defRPr>
                <a:solidFill>
                  <a:srgbClr val="666666"/>
                </a:solidFill>
              </a:defRPr>
            </a:lvl3pPr>
            <a:lvl4pPr indent="-298450" lvl="3" marL="1828800">
              <a:spcBef>
                <a:spcPts val="0"/>
              </a:spcBef>
              <a:spcAft>
                <a:spcPts val="0"/>
              </a:spcAft>
              <a:buClr>
                <a:srgbClr val="666666"/>
              </a:buClr>
              <a:buSzPts val="1100"/>
              <a:buChar char="●"/>
              <a:defRPr>
                <a:solidFill>
                  <a:srgbClr val="666666"/>
                </a:solidFill>
              </a:defRPr>
            </a:lvl4pPr>
            <a:lvl5pPr indent="-298450" lvl="4" marL="2286000">
              <a:spcBef>
                <a:spcPts val="0"/>
              </a:spcBef>
              <a:spcAft>
                <a:spcPts val="0"/>
              </a:spcAft>
              <a:buClr>
                <a:srgbClr val="666666"/>
              </a:buClr>
              <a:buSzPts val="1100"/>
              <a:buChar char="○"/>
              <a:defRPr>
                <a:solidFill>
                  <a:srgbClr val="666666"/>
                </a:solidFill>
              </a:defRPr>
            </a:lvl5pPr>
            <a:lvl6pPr indent="-298450" lvl="5" marL="2743200">
              <a:spcBef>
                <a:spcPts val="0"/>
              </a:spcBef>
              <a:spcAft>
                <a:spcPts val="0"/>
              </a:spcAft>
              <a:buClr>
                <a:srgbClr val="666666"/>
              </a:buClr>
              <a:buSzPts val="1100"/>
              <a:buChar char="■"/>
              <a:defRPr>
                <a:solidFill>
                  <a:srgbClr val="666666"/>
                </a:solidFill>
              </a:defRPr>
            </a:lvl6pPr>
            <a:lvl7pPr indent="-298450" lvl="6" marL="3200400">
              <a:spcBef>
                <a:spcPts val="0"/>
              </a:spcBef>
              <a:spcAft>
                <a:spcPts val="0"/>
              </a:spcAft>
              <a:buClr>
                <a:srgbClr val="666666"/>
              </a:buClr>
              <a:buSzPts val="1100"/>
              <a:buChar char="●"/>
              <a:defRPr>
                <a:solidFill>
                  <a:srgbClr val="666666"/>
                </a:solidFill>
              </a:defRPr>
            </a:lvl7pPr>
            <a:lvl8pPr indent="-298450" lvl="7" marL="3657600">
              <a:spcBef>
                <a:spcPts val="0"/>
              </a:spcBef>
              <a:spcAft>
                <a:spcPts val="0"/>
              </a:spcAft>
              <a:buClr>
                <a:srgbClr val="666666"/>
              </a:buClr>
              <a:buSzPts val="1100"/>
              <a:buChar char="○"/>
              <a:defRPr>
                <a:solidFill>
                  <a:srgbClr val="666666"/>
                </a:solidFill>
              </a:defRPr>
            </a:lvl8pPr>
            <a:lvl9pPr indent="-298450" lvl="8" marL="4114800">
              <a:spcBef>
                <a:spcPts val="0"/>
              </a:spcBef>
              <a:spcAft>
                <a:spcPts val="0"/>
              </a:spcAft>
              <a:buClr>
                <a:srgbClr val="666666"/>
              </a:buClr>
              <a:buSzPts val="1100"/>
              <a:buChar char="■"/>
              <a:defRPr>
                <a:solidFill>
                  <a:srgbClr val="666666"/>
                </a:solidFill>
              </a:defRPr>
            </a:lvl9pPr>
          </a:lstStyle>
          <a:p/>
        </p:txBody>
      </p:sp>
      <p:sp>
        <p:nvSpPr>
          <p:cNvPr id="125" name="Google Shape;12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6" name="Shape 126"/>
        <p:cNvGrpSpPr/>
        <p:nvPr/>
      </p:nvGrpSpPr>
      <p:grpSpPr>
        <a:xfrm>
          <a:off x="0" y="0"/>
          <a:ext cx="0" cy="0"/>
          <a:chOff x="0" y="0"/>
          <a:chExt cx="0" cy="0"/>
        </a:xfrm>
      </p:grpSpPr>
      <p:sp>
        <p:nvSpPr>
          <p:cNvPr id="127" name="Google Shape;12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28" name="Google Shape;128;p12"/>
          <p:cNvPicPr preferRelativeResize="0"/>
          <p:nvPr/>
        </p:nvPicPr>
        <p:blipFill>
          <a:blip r:embed="rId2">
            <a:alphaModFix/>
          </a:blip>
          <a:stretch>
            <a:fillRect/>
          </a:stretch>
        </p:blipFill>
        <p:spPr>
          <a:xfrm>
            <a:off x="8476500" y="226475"/>
            <a:ext cx="439500" cy="439500"/>
          </a:xfrm>
          <a:prstGeom prst="ellipse">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D9D9D9"/>
        </a:solidFill>
      </p:bgPr>
    </p:bg>
    <p:spTree>
      <p:nvGrpSpPr>
        <p:cNvPr id="14" name="Shape 14"/>
        <p:cNvGrpSpPr/>
        <p:nvPr/>
      </p:nvGrpSpPr>
      <p:grpSpPr>
        <a:xfrm>
          <a:off x="0" y="0"/>
          <a:ext cx="0" cy="0"/>
          <a:chOff x="0" y="0"/>
          <a:chExt cx="0" cy="0"/>
        </a:xfrm>
      </p:grpSpPr>
      <p:sp>
        <p:nvSpPr>
          <p:cNvPr id="15" name="Google Shape;15;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rgbClr val="D9D9D9"/>
          </a:solidFill>
          <a:ln>
            <a:noFill/>
          </a:ln>
        </p:spPr>
      </p:sp>
      <p:sp>
        <p:nvSpPr>
          <p:cNvPr id="16" name="Google Shape;16;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Clr>
                <a:srgbClr val="666666"/>
              </a:buClr>
              <a:buSzPts val="3600"/>
              <a:buNone/>
              <a:defRPr sz="3600">
                <a:solidFill>
                  <a:srgbClr val="666666"/>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
        <p:nvSpPr>
          <p:cNvPr id="18" name="Google Shape;18;p3"/>
          <p:cNvSpPr/>
          <p:nvPr/>
        </p:nvSpPr>
        <p:spPr>
          <a:xfrm>
            <a:off x="7159950" y="1174900"/>
            <a:ext cx="3473100" cy="32232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 name="Google Shape;19;p3"/>
          <p:cNvGrpSpPr/>
          <p:nvPr/>
        </p:nvGrpSpPr>
        <p:grpSpPr>
          <a:xfrm>
            <a:off x="6889759" y="3761031"/>
            <a:ext cx="1514938" cy="483350"/>
            <a:chOff x="4511784" y="3002931"/>
            <a:chExt cx="1514938" cy="483350"/>
          </a:xfrm>
        </p:grpSpPr>
        <p:grpSp>
          <p:nvGrpSpPr>
            <p:cNvPr id="20" name="Google Shape;20;p3"/>
            <p:cNvGrpSpPr/>
            <p:nvPr/>
          </p:nvGrpSpPr>
          <p:grpSpPr>
            <a:xfrm>
              <a:off x="4511784" y="3002931"/>
              <a:ext cx="1514938" cy="178500"/>
              <a:chOff x="4511784" y="3002931"/>
              <a:chExt cx="1514938" cy="178500"/>
            </a:xfrm>
          </p:grpSpPr>
          <p:sp>
            <p:nvSpPr>
              <p:cNvPr id="21" name="Google Shape;21;p3"/>
              <p:cNvSpPr/>
              <p:nvPr/>
            </p:nvSpPr>
            <p:spPr>
              <a:xfrm>
                <a:off x="4511784" y="3002981"/>
                <a:ext cx="190897" cy="178394"/>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a:off x="4970899" y="3002981"/>
                <a:ext cx="190897" cy="178394"/>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5413934" y="3002981"/>
                <a:ext cx="190897" cy="178394"/>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5835922" y="3002931"/>
                <a:ext cx="190800" cy="178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 name="Google Shape;25;p3"/>
            <p:cNvGrpSpPr/>
            <p:nvPr/>
          </p:nvGrpSpPr>
          <p:grpSpPr>
            <a:xfrm>
              <a:off x="4511784" y="3307731"/>
              <a:ext cx="1514938" cy="178550"/>
              <a:chOff x="4511784" y="3002931"/>
              <a:chExt cx="1514938" cy="178550"/>
            </a:xfrm>
          </p:grpSpPr>
          <p:sp>
            <p:nvSpPr>
              <p:cNvPr id="26" name="Google Shape;26;p3"/>
              <p:cNvSpPr/>
              <p:nvPr/>
            </p:nvSpPr>
            <p:spPr>
              <a:xfrm>
                <a:off x="4511784" y="3002981"/>
                <a:ext cx="190800" cy="178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a:off x="4970899" y="3002981"/>
                <a:ext cx="190800" cy="178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5413934" y="3002981"/>
                <a:ext cx="190800" cy="178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5835922" y="3002931"/>
                <a:ext cx="190800" cy="178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0" name="Google Shape;30;p3"/>
          <p:cNvSpPr/>
          <p:nvPr/>
        </p:nvSpPr>
        <p:spPr>
          <a:xfrm>
            <a:off x="423075" y="4162575"/>
            <a:ext cx="682500" cy="63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852975" y="3961300"/>
            <a:ext cx="409500" cy="436800"/>
          </a:xfrm>
          <a:prstGeom prst="flowChartConnector">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3"/>
          <p:cNvGrpSpPr/>
          <p:nvPr/>
        </p:nvGrpSpPr>
        <p:grpSpPr>
          <a:xfrm>
            <a:off x="368500" y="3488075"/>
            <a:ext cx="360600" cy="300250"/>
            <a:chOff x="252500" y="3289125"/>
            <a:chExt cx="360600" cy="300250"/>
          </a:xfrm>
        </p:grpSpPr>
        <p:sp>
          <p:nvSpPr>
            <p:cNvPr id="33" name="Google Shape;33;p3"/>
            <p:cNvSpPr/>
            <p:nvPr/>
          </p:nvSpPr>
          <p:spPr>
            <a:xfrm>
              <a:off x="252500" y="3289125"/>
              <a:ext cx="252500" cy="300250"/>
            </a:xfrm>
            <a:prstGeom prst="flowChartDecision">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360600" y="3289125"/>
              <a:ext cx="252500" cy="300250"/>
            </a:xfrm>
            <a:prstGeom prst="flowChartDecision">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3"/>
          <p:cNvSpPr/>
          <p:nvPr/>
        </p:nvSpPr>
        <p:spPr>
          <a:xfrm>
            <a:off x="3159475" y="4434900"/>
            <a:ext cx="2224500" cy="7848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3875950" y="4294675"/>
            <a:ext cx="47700" cy="78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rot="-5400000">
            <a:off x="3560950" y="4114125"/>
            <a:ext cx="47700" cy="14148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4551525" y="3910075"/>
            <a:ext cx="477600" cy="436800"/>
          </a:xfrm>
          <a:prstGeom prst="mathMultiply">
            <a:avLst>
              <a:gd fmla="val 23520" name="adj1"/>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9" name="Shape 39"/>
        <p:cNvGrpSpPr/>
        <p:nvPr/>
      </p:nvGrpSpPr>
      <p:grpSpPr>
        <a:xfrm>
          <a:off x="0" y="0"/>
          <a:ext cx="0" cy="0"/>
          <a:chOff x="0" y="0"/>
          <a:chExt cx="0" cy="0"/>
        </a:xfrm>
      </p:grpSpPr>
      <p:sp>
        <p:nvSpPr>
          <p:cNvPr id="40" name="Google Shape;40;p4"/>
          <p:cNvSpPr/>
          <p:nvPr/>
        </p:nvSpPr>
        <p:spPr>
          <a:xfrm>
            <a:off x="0" y="0"/>
            <a:ext cx="4314000" cy="51435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41" name="Google Shape;41;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rgbClr val="9FC5E8"/>
          </a:solidFill>
          <a:ln>
            <a:noFill/>
          </a:ln>
        </p:spPr>
      </p:sp>
      <p:sp>
        <p:nvSpPr>
          <p:cNvPr id="42" name="Google Shape;42;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3" name="Google Shape;43;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Font typeface="Merriweather Light"/>
              <a:buChar char="●"/>
              <a:defRPr>
                <a:latin typeface="Merriweather Light"/>
                <a:ea typeface="Merriweather Light"/>
                <a:cs typeface="Merriweather Light"/>
                <a:sym typeface="Merriweather Light"/>
              </a:defRPr>
            </a:lvl1pPr>
            <a:lvl2pPr indent="-298450" lvl="1" marL="914400">
              <a:spcBef>
                <a:spcPts val="0"/>
              </a:spcBef>
              <a:spcAft>
                <a:spcPts val="0"/>
              </a:spcAft>
              <a:buSzPts val="1100"/>
              <a:buFont typeface="Merriweather Light"/>
              <a:buChar char="○"/>
              <a:defRPr>
                <a:latin typeface="Merriweather Light"/>
                <a:ea typeface="Merriweather Light"/>
                <a:cs typeface="Merriweather Light"/>
                <a:sym typeface="Merriweather Light"/>
              </a:defRPr>
            </a:lvl2pPr>
            <a:lvl3pPr indent="-298450" lvl="2" marL="1371600">
              <a:spcBef>
                <a:spcPts val="0"/>
              </a:spcBef>
              <a:spcAft>
                <a:spcPts val="0"/>
              </a:spcAft>
              <a:buSzPts val="1100"/>
              <a:buFont typeface="Merriweather Light"/>
              <a:buChar char="■"/>
              <a:defRPr>
                <a:latin typeface="Merriweather Light"/>
                <a:ea typeface="Merriweather Light"/>
                <a:cs typeface="Merriweather Light"/>
                <a:sym typeface="Merriweather Light"/>
              </a:defRPr>
            </a:lvl3pPr>
            <a:lvl4pPr indent="-298450" lvl="3" marL="1828800">
              <a:spcBef>
                <a:spcPts val="0"/>
              </a:spcBef>
              <a:spcAft>
                <a:spcPts val="0"/>
              </a:spcAft>
              <a:buSzPts val="1100"/>
              <a:buFont typeface="Merriweather Light"/>
              <a:buChar char="●"/>
              <a:defRPr>
                <a:latin typeface="Merriweather Light"/>
                <a:ea typeface="Merriweather Light"/>
                <a:cs typeface="Merriweather Light"/>
                <a:sym typeface="Merriweather Light"/>
              </a:defRPr>
            </a:lvl4pPr>
            <a:lvl5pPr indent="-298450" lvl="4" marL="2286000">
              <a:spcBef>
                <a:spcPts val="0"/>
              </a:spcBef>
              <a:spcAft>
                <a:spcPts val="0"/>
              </a:spcAft>
              <a:buSzPts val="1100"/>
              <a:buFont typeface="Merriweather Light"/>
              <a:buChar char="○"/>
              <a:defRPr>
                <a:latin typeface="Merriweather Light"/>
                <a:ea typeface="Merriweather Light"/>
                <a:cs typeface="Merriweather Light"/>
                <a:sym typeface="Merriweather Light"/>
              </a:defRPr>
            </a:lvl5pPr>
            <a:lvl6pPr indent="-298450" lvl="5" marL="2743200">
              <a:spcBef>
                <a:spcPts val="0"/>
              </a:spcBef>
              <a:spcAft>
                <a:spcPts val="0"/>
              </a:spcAft>
              <a:buSzPts val="1100"/>
              <a:buFont typeface="Merriweather Light"/>
              <a:buChar char="■"/>
              <a:defRPr>
                <a:latin typeface="Merriweather Light"/>
                <a:ea typeface="Merriweather Light"/>
                <a:cs typeface="Merriweather Light"/>
                <a:sym typeface="Merriweather Light"/>
              </a:defRPr>
            </a:lvl6pPr>
            <a:lvl7pPr indent="-298450" lvl="6" marL="3200400">
              <a:spcBef>
                <a:spcPts val="0"/>
              </a:spcBef>
              <a:spcAft>
                <a:spcPts val="0"/>
              </a:spcAft>
              <a:buSzPts val="1100"/>
              <a:buFont typeface="Merriweather Light"/>
              <a:buChar char="●"/>
              <a:defRPr>
                <a:latin typeface="Merriweather Light"/>
                <a:ea typeface="Merriweather Light"/>
                <a:cs typeface="Merriweather Light"/>
                <a:sym typeface="Merriweather Light"/>
              </a:defRPr>
            </a:lvl7pPr>
            <a:lvl8pPr indent="-298450" lvl="7" marL="3657600">
              <a:spcBef>
                <a:spcPts val="0"/>
              </a:spcBef>
              <a:spcAft>
                <a:spcPts val="0"/>
              </a:spcAft>
              <a:buSzPts val="1100"/>
              <a:buFont typeface="Merriweather Light"/>
              <a:buChar char="○"/>
              <a:defRPr>
                <a:latin typeface="Merriweather Light"/>
                <a:ea typeface="Merriweather Light"/>
                <a:cs typeface="Merriweather Light"/>
                <a:sym typeface="Merriweather Light"/>
              </a:defRPr>
            </a:lvl8pPr>
            <a:lvl9pPr indent="-298450" lvl="8" marL="4114800">
              <a:spcBef>
                <a:spcPts val="0"/>
              </a:spcBef>
              <a:spcAft>
                <a:spcPts val="0"/>
              </a:spcAft>
              <a:buSzPts val="1100"/>
              <a:buFont typeface="Merriweather Light"/>
              <a:buChar char="■"/>
              <a:defRPr>
                <a:latin typeface="Merriweather Light"/>
                <a:ea typeface="Merriweather Light"/>
                <a:cs typeface="Merriweather Light"/>
                <a:sym typeface="Merriweather Light"/>
              </a:defRPr>
            </a:lvl9pPr>
          </a:lstStyle>
          <a:p/>
        </p:txBody>
      </p:sp>
      <p:sp>
        <p:nvSpPr>
          <p:cNvPr id="44" name="Google Shape;4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5" name="Google Shape;45;p4"/>
          <p:cNvSpPr/>
          <p:nvPr/>
        </p:nvSpPr>
        <p:spPr>
          <a:xfrm rot="2101383">
            <a:off x="-430527" y="2549484"/>
            <a:ext cx="1452154" cy="1607530"/>
          </a:xfrm>
          <a:prstGeom prst="pie">
            <a:avLst>
              <a:gd fmla="val 0" name="adj1"/>
              <a:gd fmla="val 1620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4"/>
          <p:cNvGrpSpPr/>
          <p:nvPr/>
        </p:nvGrpSpPr>
        <p:grpSpPr>
          <a:xfrm>
            <a:off x="88182" y="3844244"/>
            <a:ext cx="1788915" cy="1602323"/>
            <a:chOff x="948007" y="3849119"/>
            <a:chExt cx="1788915" cy="1602323"/>
          </a:xfrm>
        </p:grpSpPr>
        <p:grpSp>
          <p:nvGrpSpPr>
            <p:cNvPr id="47" name="Google Shape;47;p4"/>
            <p:cNvGrpSpPr/>
            <p:nvPr/>
          </p:nvGrpSpPr>
          <p:grpSpPr>
            <a:xfrm rot="2099803">
              <a:off x="862266" y="4854738"/>
              <a:ext cx="1514596" cy="178510"/>
              <a:chOff x="4511784" y="3002931"/>
              <a:chExt cx="1514938" cy="178550"/>
            </a:xfrm>
          </p:grpSpPr>
          <p:sp>
            <p:nvSpPr>
              <p:cNvPr id="48" name="Google Shape;48;p4"/>
              <p:cNvSpPr/>
              <p:nvPr/>
            </p:nvSpPr>
            <p:spPr>
              <a:xfrm>
                <a:off x="4511784" y="3002981"/>
                <a:ext cx="190800" cy="1785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a:off x="4970899" y="3002981"/>
                <a:ext cx="190800" cy="1785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a:off x="5413934" y="3002981"/>
                <a:ext cx="190800" cy="1785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5835922" y="3002931"/>
                <a:ext cx="190800" cy="1785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 name="Google Shape;52;p4"/>
            <p:cNvGrpSpPr/>
            <p:nvPr/>
          </p:nvGrpSpPr>
          <p:grpSpPr>
            <a:xfrm rot="2099803">
              <a:off x="1096894" y="4555619"/>
              <a:ext cx="1514596" cy="178510"/>
              <a:chOff x="4511784" y="3002931"/>
              <a:chExt cx="1514938" cy="178550"/>
            </a:xfrm>
          </p:grpSpPr>
          <p:sp>
            <p:nvSpPr>
              <p:cNvPr id="53" name="Google Shape;53;p4"/>
              <p:cNvSpPr/>
              <p:nvPr/>
            </p:nvSpPr>
            <p:spPr>
              <a:xfrm>
                <a:off x="4511784" y="3002981"/>
                <a:ext cx="190800" cy="1785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a:off x="4970899" y="3002981"/>
                <a:ext cx="190800" cy="1785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a:off x="5413934" y="3002981"/>
                <a:ext cx="190800" cy="1785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a:off x="5835922" y="3002931"/>
                <a:ext cx="190800" cy="1785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 name="Google Shape;57;p4"/>
            <p:cNvGrpSpPr/>
            <p:nvPr/>
          </p:nvGrpSpPr>
          <p:grpSpPr>
            <a:xfrm rot="2099803">
              <a:off x="1308066" y="4267313"/>
              <a:ext cx="1514596" cy="178510"/>
              <a:chOff x="4511784" y="3002931"/>
              <a:chExt cx="1514938" cy="178550"/>
            </a:xfrm>
          </p:grpSpPr>
          <p:sp>
            <p:nvSpPr>
              <p:cNvPr id="58" name="Google Shape;58;p4"/>
              <p:cNvSpPr/>
              <p:nvPr/>
            </p:nvSpPr>
            <p:spPr>
              <a:xfrm>
                <a:off x="4511784" y="3002981"/>
                <a:ext cx="190800" cy="1785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a:off x="4970899" y="3002981"/>
                <a:ext cx="190800" cy="1785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a:off x="5413934" y="3002981"/>
                <a:ext cx="190800" cy="1785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a:off x="5835922" y="3002931"/>
                <a:ext cx="190800" cy="1785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2" name="Google Shape;62;p4"/>
          <p:cNvSpPr/>
          <p:nvPr/>
        </p:nvSpPr>
        <p:spPr>
          <a:xfrm rot="-5400000">
            <a:off x="3900525" y="3080025"/>
            <a:ext cx="47700" cy="7848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flipH="1" rot="-5400000">
            <a:off x="3585525" y="2899475"/>
            <a:ext cx="47700" cy="14148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p:nvPr/>
        </p:nvSpPr>
        <p:spPr>
          <a:xfrm rot="1557754">
            <a:off x="3575317" y="4358359"/>
            <a:ext cx="267940" cy="259352"/>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a:off x="2942300" y="3844250"/>
            <a:ext cx="456000" cy="393600"/>
          </a:xfrm>
          <a:prstGeom prst="mathMultiply">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6" name="Shape 66"/>
        <p:cNvGrpSpPr/>
        <p:nvPr/>
      </p:nvGrpSpPr>
      <p:grpSpPr>
        <a:xfrm>
          <a:off x="0" y="0"/>
          <a:ext cx="0" cy="0"/>
          <a:chOff x="0" y="0"/>
          <a:chExt cx="0" cy="0"/>
        </a:xfrm>
      </p:grpSpPr>
      <p:sp>
        <p:nvSpPr>
          <p:cNvPr id="67" name="Google Shape;67;p5"/>
          <p:cNvSpPr/>
          <p:nvPr/>
        </p:nvSpPr>
        <p:spPr>
          <a:xfrm>
            <a:off x="0" y="0"/>
            <a:ext cx="9144000" cy="12771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FC5E8"/>
              </a:solidFill>
            </a:endParaRPr>
          </a:p>
        </p:txBody>
      </p:sp>
      <p:sp>
        <p:nvSpPr>
          <p:cNvPr id="68" name="Google Shape;6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69" name="Google Shape;6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Font typeface="Merriweather Light"/>
              <a:buChar char="●"/>
              <a:defRPr>
                <a:latin typeface="Merriweather Light"/>
                <a:ea typeface="Merriweather Light"/>
                <a:cs typeface="Merriweather Light"/>
                <a:sym typeface="Merriweather Light"/>
              </a:defRPr>
            </a:lvl1pPr>
            <a:lvl2pPr indent="-298450" lvl="1" marL="914400">
              <a:spcBef>
                <a:spcPts val="0"/>
              </a:spcBef>
              <a:spcAft>
                <a:spcPts val="0"/>
              </a:spcAft>
              <a:buSzPts val="1100"/>
              <a:buFont typeface="Merriweather Light"/>
              <a:buChar char="○"/>
              <a:defRPr>
                <a:latin typeface="Merriweather Light"/>
                <a:ea typeface="Merriweather Light"/>
                <a:cs typeface="Merriweather Light"/>
                <a:sym typeface="Merriweather Light"/>
              </a:defRPr>
            </a:lvl2pPr>
            <a:lvl3pPr indent="-298450" lvl="2" marL="1371600">
              <a:spcBef>
                <a:spcPts val="0"/>
              </a:spcBef>
              <a:spcAft>
                <a:spcPts val="0"/>
              </a:spcAft>
              <a:buSzPts val="1100"/>
              <a:buFont typeface="Merriweather Light"/>
              <a:buChar char="■"/>
              <a:defRPr>
                <a:latin typeface="Merriweather Light"/>
                <a:ea typeface="Merriweather Light"/>
                <a:cs typeface="Merriweather Light"/>
                <a:sym typeface="Merriweather Light"/>
              </a:defRPr>
            </a:lvl3pPr>
            <a:lvl4pPr indent="-298450" lvl="3" marL="1828800">
              <a:spcBef>
                <a:spcPts val="0"/>
              </a:spcBef>
              <a:spcAft>
                <a:spcPts val="0"/>
              </a:spcAft>
              <a:buSzPts val="1100"/>
              <a:buFont typeface="Merriweather Light"/>
              <a:buChar char="●"/>
              <a:defRPr>
                <a:latin typeface="Merriweather Light"/>
                <a:ea typeface="Merriweather Light"/>
                <a:cs typeface="Merriweather Light"/>
                <a:sym typeface="Merriweather Light"/>
              </a:defRPr>
            </a:lvl4pPr>
            <a:lvl5pPr indent="-298450" lvl="4" marL="2286000">
              <a:spcBef>
                <a:spcPts val="0"/>
              </a:spcBef>
              <a:spcAft>
                <a:spcPts val="0"/>
              </a:spcAft>
              <a:buSzPts val="1100"/>
              <a:buFont typeface="Merriweather Light"/>
              <a:buChar char="○"/>
              <a:defRPr>
                <a:latin typeface="Merriweather Light"/>
                <a:ea typeface="Merriweather Light"/>
                <a:cs typeface="Merriweather Light"/>
                <a:sym typeface="Merriweather Light"/>
              </a:defRPr>
            </a:lvl5pPr>
            <a:lvl6pPr indent="-298450" lvl="5" marL="2743200">
              <a:spcBef>
                <a:spcPts val="0"/>
              </a:spcBef>
              <a:spcAft>
                <a:spcPts val="0"/>
              </a:spcAft>
              <a:buSzPts val="1100"/>
              <a:buFont typeface="Merriweather Light"/>
              <a:buChar char="■"/>
              <a:defRPr>
                <a:latin typeface="Merriweather Light"/>
                <a:ea typeface="Merriweather Light"/>
                <a:cs typeface="Merriweather Light"/>
                <a:sym typeface="Merriweather Light"/>
              </a:defRPr>
            </a:lvl6pPr>
            <a:lvl7pPr indent="-298450" lvl="6" marL="3200400">
              <a:spcBef>
                <a:spcPts val="0"/>
              </a:spcBef>
              <a:spcAft>
                <a:spcPts val="0"/>
              </a:spcAft>
              <a:buSzPts val="1100"/>
              <a:buFont typeface="Merriweather Light"/>
              <a:buChar char="●"/>
              <a:defRPr>
                <a:latin typeface="Merriweather Light"/>
                <a:ea typeface="Merriweather Light"/>
                <a:cs typeface="Merriweather Light"/>
                <a:sym typeface="Merriweather Light"/>
              </a:defRPr>
            </a:lvl7pPr>
            <a:lvl8pPr indent="-298450" lvl="7" marL="3657600">
              <a:spcBef>
                <a:spcPts val="0"/>
              </a:spcBef>
              <a:spcAft>
                <a:spcPts val="0"/>
              </a:spcAft>
              <a:buSzPts val="1100"/>
              <a:buFont typeface="Merriweather Light"/>
              <a:buChar char="○"/>
              <a:defRPr>
                <a:latin typeface="Merriweather Light"/>
                <a:ea typeface="Merriweather Light"/>
                <a:cs typeface="Merriweather Light"/>
                <a:sym typeface="Merriweather Light"/>
              </a:defRPr>
            </a:lvl8pPr>
            <a:lvl9pPr indent="-298450" lvl="8" marL="4114800">
              <a:spcBef>
                <a:spcPts val="0"/>
              </a:spcBef>
              <a:spcAft>
                <a:spcPts val="0"/>
              </a:spcAft>
              <a:buSzPts val="1100"/>
              <a:buFont typeface="Merriweather Light"/>
              <a:buChar char="■"/>
              <a:defRPr>
                <a:latin typeface="Merriweather Light"/>
                <a:ea typeface="Merriweather Light"/>
                <a:cs typeface="Merriweather Light"/>
                <a:sym typeface="Merriweather Light"/>
              </a:defRPr>
            </a:lvl9pPr>
          </a:lstStyle>
          <a:p/>
        </p:txBody>
      </p:sp>
      <p:sp>
        <p:nvSpPr>
          <p:cNvPr id="70" name="Google Shape;7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Font typeface="Merriweather Light"/>
              <a:buChar char="●"/>
              <a:defRPr>
                <a:latin typeface="Merriweather Light"/>
                <a:ea typeface="Merriweather Light"/>
                <a:cs typeface="Merriweather Light"/>
                <a:sym typeface="Merriweather Light"/>
              </a:defRPr>
            </a:lvl1pPr>
            <a:lvl2pPr indent="-298450" lvl="1" marL="914400">
              <a:spcBef>
                <a:spcPts val="0"/>
              </a:spcBef>
              <a:spcAft>
                <a:spcPts val="0"/>
              </a:spcAft>
              <a:buSzPts val="1100"/>
              <a:buFont typeface="Merriweather Light"/>
              <a:buChar char="○"/>
              <a:defRPr>
                <a:latin typeface="Merriweather Light"/>
                <a:ea typeface="Merriweather Light"/>
                <a:cs typeface="Merriweather Light"/>
                <a:sym typeface="Merriweather Light"/>
              </a:defRPr>
            </a:lvl2pPr>
            <a:lvl3pPr indent="-298450" lvl="2" marL="1371600">
              <a:spcBef>
                <a:spcPts val="0"/>
              </a:spcBef>
              <a:spcAft>
                <a:spcPts val="0"/>
              </a:spcAft>
              <a:buSzPts val="1100"/>
              <a:buFont typeface="Merriweather Light"/>
              <a:buChar char="■"/>
              <a:defRPr>
                <a:latin typeface="Merriweather Light"/>
                <a:ea typeface="Merriweather Light"/>
                <a:cs typeface="Merriweather Light"/>
                <a:sym typeface="Merriweather Light"/>
              </a:defRPr>
            </a:lvl3pPr>
            <a:lvl4pPr indent="-298450" lvl="3" marL="1828800">
              <a:spcBef>
                <a:spcPts val="0"/>
              </a:spcBef>
              <a:spcAft>
                <a:spcPts val="0"/>
              </a:spcAft>
              <a:buSzPts val="1100"/>
              <a:buFont typeface="Merriweather Light"/>
              <a:buChar char="●"/>
              <a:defRPr>
                <a:latin typeface="Merriweather Light"/>
                <a:ea typeface="Merriweather Light"/>
                <a:cs typeface="Merriweather Light"/>
                <a:sym typeface="Merriweather Light"/>
              </a:defRPr>
            </a:lvl4pPr>
            <a:lvl5pPr indent="-298450" lvl="4" marL="2286000">
              <a:spcBef>
                <a:spcPts val="0"/>
              </a:spcBef>
              <a:spcAft>
                <a:spcPts val="0"/>
              </a:spcAft>
              <a:buSzPts val="1100"/>
              <a:buFont typeface="Merriweather Light"/>
              <a:buChar char="○"/>
              <a:defRPr>
                <a:latin typeface="Merriweather Light"/>
                <a:ea typeface="Merriweather Light"/>
                <a:cs typeface="Merriweather Light"/>
                <a:sym typeface="Merriweather Light"/>
              </a:defRPr>
            </a:lvl5pPr>
            <a:lvl6pPr indent="-298450" lvl="5" marL="2743200">
              <a:spcBef>
                <a:spcPts val="0"/>
              </a:spcBef>
              <a:spcAft>
                <a:spcPts val="0"/>
              </a:spcAft>
              <a:buSzPts val="1100"/>
              <a:buFont typeface="Merriweather Light"/>
              <a:buChar char="■"/>
              <a:defRPr>
                <a:latin typeface="Merriweather Light"/>
                <a:ea typeface="Merriweather Light"/>
                <a:cs typeface="Merriweather Light"/>
                <a:sym typeface="Merriweather Light"/>
              </a:defRPr>
            </a:lvl6pPr>
            <a:lvl7pPr indent="-298450" lvl="6" marL="3200400">
              <a:spcBef>
                <a:spcPts val="0"/>
              </a:spcBef>
              <a:spcAft>
                <a:spcPts val="0"/>
              </a:spcAft>
              <a:buSzPts val="1100"/>
              <a:buFont typeface="Merriweather Light"/>
              <a:buChar char="●"/>
              <a:defRPr>
                <a:latin typeface="Merriweather Light"/>
                <a:ea typeface="Merriweather Light"/>
                <a:cs typeface="Merriweather Light"/>
                <a:sym typeface="Merriweather Light"/>
              </a:defRPr>
            </a:lvl7pPr>
            <a:lvl8pPr indent="-298450" lvl="7" marL="3657600">
              <a:spcBef>
                <a:spcPts val="0"/>
              </a:spcBef>
              <a:spcAft>
                <a:spcPts val="0"/>
              </a:spcAft>
              <a:buSzPts val="1100"/>
              <a:buFont typeface="Merriweather Light"/>
              <a:buChar char="○"/>
              <a:defRPr>
                <a:latin typeface="Merriweather Light"/>
                <a:ea typeface="Merriweather Light"/>
                <a:cs typeface="Merriweather Light"/>
                <a:sym typeface="Merriweather Light"/>
              </a:defRPr>
            </a:lvl8pPr>
            <a:lvl9pPr indent="-298450" lvl="8" marL="4114800">
              <a:spcBef>
                <a:spcPts val="0"/>
              </a:spcBef>
              <a:spcAft>
                <a:spcPts val="0"/>
              </a:spcAft>
              <a:buSzPts val="1100"/>
              <a:buFont typeface="Merriweather Light"/>
              <a:buChar char="■"/>
              <a:defRPr>
                <a:latin typeface="Merriweather Light"/>
                <a:ea typeface="Merriweather Light"/>
                <a:cs typeface="Merriweather Light"/>
                <a:sym typeface="Merriweather Light"/>
              </a:defRPr>
            </a:lvl9pPr>
          </a:lstStyle>
          <a:p/>
        </p:txBody>
      </p:sp>
      <p:sp>
        <p:nvSpPr>
          <p:cNvPr id="71" name="Google Shape;7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72" name="Google Shape;72;p5"/>
          <p:cNvPicPr preferRelativeResize="0"/>
          <p:nvPr/>
        </p:nvPicPr>
        <p:blipFill>
          <a:blip r:embed="rId2">
            <a:alphaModFix/>
          </a:blip>
          <a:stretch>
            <a:fillRect/>
          </a:stretch>
        </p:blipFill>
        <p:spPr>
          <a:xfrm>
            <a:off x="8476500" y="226475"/>
            <a:ext cx="439500" cy="439500"/>
          </a:xfrm>
          <a:prstGeom prst="ellipse">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sp>
        <p:nvSpPr>
          <p:cNvPr id="74" name="Google Shape;74;p6"/>
          <p:cNvSpPr/>
          <p:nvPr/>
        </p:nvSpPr>
        <p:spPr>
          <a:xfrm>
            <a:off x="0" y="0"/>
            <a:ext cx="9144000" cy="12771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76" name="Google Shape;76;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77" name="Google Shape;77;p6"/>
          <p:cNvPicPr preferRelativeResize="0"/>
          <p:nvPr/>
        </p:nvPicPr>
        <p:blipFill>
          <a:blip r:embed="rId2">
            <a:alphaModFix/>
          </a:blip>
          <a:stretch>
            <a:fillRect/>
          </a:stretch>
        </p:blipFill>
        <p:spPr>
          <a:xfrm>
            <a:off x="8476500" y="226475"/>
            <a:ext cx="439500" cy="439500"/>
          </a:xfrm>
          <a:prstGeom prst="ellipse">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8" name="Shape 78"/>
        <p:cNvGrpSpPr/>
        <p:nvPr/>
      </p:nvGrpSpPr>
      <p:grpSpPr>
        <a:xfrm>
          <a:off x="0" y="0"/>
          <a:ext cx="0" cy="0"/>
          <a:chOff x="0" y="0"/>
          <a:chExt cx="0" cy="0"/>
        </a:xfrm>
      </p:grpSpPr>
      <p:sp>
        <p:nvSpPr>
          <p:cNvPr id="79" name="Google Shape;79;p7"/>
          <p:cNvSpPr/>
          <p:nvPr/>
        </p:nvSpPr>
        <p:spPr>
          <a:xfrm>
            <a:off x="0" y="0"/>
            <a:ext cx="3764400" cy="51435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81" name="Google Shape;81;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rgbClr val="666666"/>
              </a:buClr>
              <a:buSzPts val="1300"/>
              <a:buFont typeface="Merriweather Light"/>
              <a:buChar char="●"/>
              <a:defRPr>
                <a:solidFill>
                  <a:srgbClr val="666666"/>
                </a:solidFill>
                <a:latin typeface="Merriweather Light"/>
                <a:ea typeface="Merriweather Light"/>
                <a:cs typeface="Merriweather Light"/>
                <a:sym typeface="Merriweather Light"/>
              </a:defRPr>
            </a:lvl1pPr>
            <a:lvl2pPr indent="-298450" lvl="1" marL="914400">
              <a:spcBef>
                <a:spcPts val="0"/>
              </a:spcBef>
              <a:spcAft>
                <a:spcPts val="0"/>
              </a:spcAft>
              <a:buClr>
                <a:srgbClr val="666666"/>
              </a:buClr>
              <a:buSzPts val="1100"/>
              <a:buFont typeface="Merriweather Light"/>
              <a:buChar char="○"/>
              <a:defRPr>
                <a:solidFill>
                  <a:srgbClr val="666666"/>
                </a:solidFill>
                <a:latin typeface="Merriweather Light"/>
                <a:ea typeface="Merriweather Light"/>
                <a:cs typeface="Merriweather Light"/>
                <a:sym typeface="Merriweather Light"/>
              </a:defRPr>
            </a:lvl2pPr>
            <a:lvl3pPr indent="-298450" lvl="2" marL="1371600">
              <a:spcBef>
                <a:spcPts val="0"/>
              </a:spcBef>
              <a:spcAft>
                <a:spcPts val="0"/>
              </a:spcAft>
              <a:buClr>
                <a:srgbClr val="666666"/>
              </a:buClr>
              <a:buSzPts val="1100"/>
              <a:buFont typeface="Merriweather Light"/>
              <a:buChar char="■"/>
              <a:defRPr>
                <a:solidFill>
                  <a:srgbClr val="666666"/>
                </a:solidFill>
                <a:latin typeface="Merriweather Light"/>
                <a:ea typeface="Merriweather Light"/>
                <a:cs typeface="Merriweather Light"/>
                <a:sym typeface="Merriweather Light"/>
              </a:defRPr>
            </a:lvl3pPr>
            <a:lvl4pPr indent="-298450" lvl="3" marL="1828800">
              <a:spcBef>
                <a:spcPts val="0"/>
              </a:spcBef>
              <a:spcAft>
                <a:spcPts val="0"/>
              </a:spcAft>
              <a:buClr>
                <a:srgbClr val="666666"/>
              </a:buClr>
              <a:buSzPts val="1100"/>
              <a:buFont typeface="Merriweather Light"/>
              <a:buChar char="●"/>
              <a:defRPr>
                <a:solidFill>
                  <a:srgbClr val="666666"/>
                </a:solidFill>
                <a:latin typeface="Merriweather Light"/>
                <a:ea typeface="Merriweather Light"/>
                <a:cs typeface="Merriweather Light"/>
                <a:sym typeface="Merriweather Light"/>
              </a:defRPr>
            </a:lvl4pPr>
            <a:lvl5pPr indent="-298450" lvl="4" marL="2286000">
              <a:spcBef>
                <a:spcPts val="0"/>
              </a:spcBef>
              <a:spcAft>
                <a:spcPts val="0"/>
              </a:spcAft>
              <a:buClr>
                <a:srgbClr val="666666"/>
              </a:buClr>
              <a:buSzPts val="1100"/>
              <a:buFont typeface="Merriweather Light"/>
              <a:buChar char="○"/>
              <a:defRPr>
                <a:solidFill>
                  <a:srgbClr val="666666"/>
                </a:solidFill>
                <a:latin typeface="Merriweather Light"/>
                <a:ea typeface="Merriweather Light"/>
                <a:cs typeface="Merriweather Light"/>
                <a:sym typeface="Merriweather Light"/>
              </a:defRPr>
            </a:lvl5pPr>
            <a:lvl6pPr indent="-298450" lvl="5" marL="2743200">
              <a:spcBef>
                <a:spcPts val="0"/>
              </a:spcBef>
              <a:spcAft>
                <a:spcPts val="0"/>
              </a:spcAft>
              <a:buClr>
                <a:srgbClr val="666666"/>
              </a:buClr>
              <a:buSzPts val="1100"/>
              <a:buFont typeface="Merriweather Light"/>
              <a:buChar char="■"/>
              <a:defRPr>
                <a:solidFill>
                  <a:srgbClr val="666666"/>
                </a:solidFill>
                <a:latin typeface="Merriweather Light"/>
                <a:ea typeface="Merriweather Light"/>
                <a:cs typeface="Merriweather Light"/>
                <a:sym typeface="Merriweather Light"/>
              </a:defRPr>
            </a:lvl6pPr>
            <a:lvl7pPr indent="-298450" lvl="6" marL="3200400">
              <a:spcBef>
                <a:spcPts val="0"/>
              </a:spcBef>
              <a:spcAft>
                <a:spcPts val="0"/>
              </a:spcAft>
              <a:buClr>
                <a:srgbClr val="666666"/>
              </a:buClr>
              <a:buSzPts val="1100"/>
              <a:buFont typeface="Merriweather Light"/>
              <a:buChar char="●"/>
              <a:defRPr>
                <a:solidFill>
                  <a:srgbClr val="666666"/>
                </a:solidFill>
                <a:latin typeface="Merriweather Light"/>
                <a:ea typeface="Merriweather Light"/>
                <a:cs typeface="Merriweather Light"/>
                <a:sym typeface="Merriweather Light"/>
              </a:defRPr>
            </a:lvl7pPr>
            <a:lvl8pPr indent="-298450" lvl="7" marL="3657600">
              <a:spcBef>
                <a:spcPts val="0"/>
              </a:spcBef>
              <a:spcAft>
                <a:spcPts val="0"/>
              </a:spcAft>
              <a:buClr>
                <a:srgbClr val="666666"/>
              </a:buClr>
              <a:buSzPts val="1100"/>
              <a:buFont typeface="Merriweather Light"/>
              <a:buChar char="○"/>
              <a:defRPr>
                <a:solidFill>
                  <a:srgbClr val="666666"/>
                </a:solidFill>
                <a:latin typeface="Merriweather Light"/>
                <a:ea typeface="Merriweather Light"/>
                <a:cs typeface="Merriweather Light"/>
                <a:sym typeface="Merriweather Light"/>
              </a:defRPr>
            </a:lvl8pPr>
            <a:lvl9pPr indent="-298450" lvl="8" marL="4114800">
              <a:spcBef>
                <a:spcPts val="0"/>
              </a:spcBef>
              <a:spcAft>
                <a:spcPts val="0"/>
              </a:spcAft>
              <a:buClr>
                <a:srgbClr val="666666"/>
              </a:buClr>
              <a:buSzPts val="1100"/>
              <a:buFont typeface="Merriweather Light"/>
              <a:buChar char="■"/>
              <a:defRPr>
                <a:solidFill>
                  <a:srgbClr val="666666"/>
                </a:solidFill>
                <a:latin typeface="Merriweather Light"/>
                <a:ea typeface="Merriweather Light"/>
                <a:cs typeface="Merriweather Light"/>
                <a:sym typeface="Merriweather Light"/>
              </a:defRPr>
            </a:lvl9pPr>
          </a:lstStyle>
          <a:p/>
        </p:txBody>
      </p:sp>
      <p:sp>
        <p:nvSpPr>
          <p:cNvPr id="82" name="Google Shape;8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D9D9D9"/>
        </a:solidFill>
      </p:bgPr>
    </p:bg>
    <p:spTree>
      <p:nvGrpSpPr>
        <p:cNvPr id="83" name="Shape 83"/>
        <p:cNvGrpSpPr/>
        <p:nvPr/>
      </p:nvGrpSpPr>
      <p:grpSpPr>
        <a:xfrm>
          <a:off x="0" y="0"/>
          <a:ext cx="0" cy="0"/>
          <a:chOff x="0" y="0"/>
          <a:chExt cx="0" cy="0"/>
        </a:xfrm>
      </p:grpSpPr>
      <p:sp>
        <p:nvSpPr>
          <p:cNvPr id="84" name="Google Shape;84;p8"/>
          <p:cNvSpPr txBox="1"/>
          <p:nvPr>
            <p:ph type="title"/>
          </p:nvPr>
        </p:nvSpPr>
        <p:spPr>
          <a:xfrm>
            <a:off x="942925" y="1049700"/>
            <a:ext cx="6247800" cy="1313100"/>
          </a:xfrm>
          <a:prstGeom prst="rect">
            <a:avLst/>
          </a:prstGeom>
        </p:spPr>
        <p:txBody>
          <a:bodyPr anchorCtr="0" anchor="ctr" bIns="91425" lIns="91425" spcFirstLastPara="1" rIns="91425" wrap="square" tIns="91425">
            <a:normAutofit/>
          </a:bodyPr>
          <a:lstStyle>
            <a:lvl1pPr lvl="0">
              <a:spcBef>
                <a:spcPts val="0"/>
              </a:spcBef>
              <a:spcAft>
                <a:spcPts val="0"/>
              </a:spcAft>
              <a:buClr>
                <a:srgbClr val="666666"/>
              </a:buClr>
              <a:buSzPts val="3600"/>
              <a:buNone/>
              <a:defRPr sz="3600">
                <a:solidFill>
                  <a:srgbClr val="666666"/>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85" name="Google Shape;8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
        <p:nvSpPr>
          <p:cNvPr id="86" name="Google Shape;86;p8"/>
          <p:cNvSpPr/>
          <p:nvPr/>
        </p:nvSpPr>
        <p:spPr>
          <a:xfrm>
            <a:off x="942925" y="4128800"/>
            <a:ext cx="607200" cy="607200"/>
          </a:xfrm>
          <a:prstGeom prst="mathMultiply">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 name="Google Shape;87;p8"/>
          <p:cNvGrpSpPr/>
          <p:nvPr/>
        </p:nvGrpSpPr>
        <p:grpSpPr>
          <a:xfrm rot="1559201">
            <a:off x="7188838" y="3613318"/>
            <a:ext cx="1534649" cy="1441150"/>
            <a:chOff x="6511868" y="2695381"/>
            <a:chExt cx="951635" cy="900675"/>
          </a:xfrm>
        </p:grpSpPr>
        <p:grpSp>
          <p:nvGrpSpPr>
            <p:cNvPr id="88" name="Google Shape;88;p8"/>
            <p:cNvGrpSpPr/>
            <p:nvPr/>
          </p:nvGrpSpPr>
          <p:grpSpPr>
            <a:xfrm>
              <a:off x="6511868" y="2695381"/>
              <a:ext cx="951635" cy="162000"/>
              <a:chOff x="6511868" y="2695381"/>
              <a:chExt cx="951635" cy="162000"/>
            </a:xfrm>
          </p:grpSpPr>
          <p:sp>
            <p:nvSpPr>
              <p:cNvPr id="89" name="Google Shape;89;p8"/>
              <p:cNvSpPr/>
              <p:nvPr/>
            </p:nvSpPr>
            <p:spPr>
              <a:xfrm>
                <a:off x="6511868" y="2695381"/>
                <a:ext cx="166200" cy="162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8"/>
              <p:cNvSpPr/>
              <p:nvPr/>
            </p:nvSpPr>
            <p:spPr>
              <a:xfrm>
                <a:off x="6911585" y="2695381"/>
                <a:ext cx="166200" cy="162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97303" y="2695381"/>
                <a:ext cx="166200" cy="162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 name="Google Shape;92;p8"/>
            <p:cNvGrpSpPr/>
            <p:nvPr/>
          </p:nvGrpSpPr>
          <p:grpSpPr>
            <a:xfrm>
              <a:off x="6511868" y="3076381"/>
              <a:ext cx="951635" cy="162000"/>
              <a:chOff x="6511868" y="2695381"/>
              <a:chExt cx="951635" cy="162000"/>
            </a:xfrm>
          </p:grpSpPr>
          <p:sp>
            <p:nvSpPr>
              <p:cNvPr id="93" name="Google Shape;93;p8"/>
              <p:cNvSpPr/>
              <p:nvPr/>
            </p:nvSpPr>
            <p:spPr>
              <a:xfrm>
                <a:off x="6511868" y="2695381"/>
                <a:ext cx="166200" cy="162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8"/>
              <p:cNvSpPr/>
              <p:nvPr/>
            </p:nvSpPr>
            <p:spPr>
              <a:xfrm>
                <a:off x="6911585" y="2695381"/>
                <a:ext cx="166200" cy="162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8"/>
              <p:cNvSpPr/>
              <p:nvPr/>
            </p:nvSpPr>
            <p:spPr>
              <a:xfrm>
                <a:off x="7297303" y="2695381"/>
                <a:ext cx="166200" cy="162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 name="Google Shape;96;p8"/>
            <p:cNvGrpSpPr/>
            <p:nvPr/>
          </p:nvGrpSpPr>
          <p:grpSpPr>
            <a:xfrm>
              <a:off x="6511868" y="3434056"/>
              <a:ext cx="951635" cy="162000"/>
              <a:chOff x="6511868" y="2695381"/>
              <a:chExt cx="951635" cy="162000"/>
            </a:xfrm>
          </p:grpSpPr>
          <p:sp>
            <p:nvSpPr>
              <p:cNvPr id="97" name="Google Shape;97;p8"/>
              <p:cNvSpPr/>
              <p:nvPr/>
            </p:nvSpPr>
            <p:spPr>
              <a:xfrm>
                <a:off x="6511868" y="2695381"/>
                <a:ext cx="166200" cy="1620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8"/>
              <p:cNvSpPr/>
              <p:nvPr/>
            </p:nvSpPr>
            <p:spPr>
              <a:xfrm>
                <a:off x="6911585" y="2695381"/>
                <a:ext cx="166200" cy="1620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8"/>
              <p:cNvSpPr/>
              <p:nvPr/>
            </p:nvSpPr>
            <p:spPr>
              <a:xfrm>
                <a:off x="7297303" y="2695381"/>
                <a:ext cx="166200" cy="1620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0" name="Google Shape;100;p8"/>
          <p:cNvSpPr/>
          <p:nvPr/>
        </p:nvSpPr>
        <p:spPr>
          <a:xfrm>
            <a:off x="0" y="2522725"/>
            <a:ext cx="1378800" cy="1313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8"/>
          <p:cNvSpPr/>
          <p:nvPr/>
        </p:nvSpPr>
        <p:spPr>
          <a:xfrm>
            <a:off x="848825" y="3537850"/>
            <a:ext cx="1269900" cy="390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8"/>
          <p:cNvSpPr/>
          <p:nvPr/>
        </p:nvSpPr>
        <p:spPr>
          <a:xfrm>
            <a:off x="981800" y="3424600"/>
            <a:ext cx="1269900" cy="390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8"/>
          <p:cNvSpPr/>
          <p:nvPr/>
        </p:nvSpPr>
        <p:spPr>
          <a:xfrm>
            <a:off x="1730050" y="2770125"/>
            <a:ext cx="246225" cy="319150"/>
          </a:xfrm>
          <a:prstGeom prst="flowChartDecision">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p:cNvSpPr/>
          <p:nvPr/>
        </p:nvSpPr>
        <p:spPr>
          <a:xfrm>
            <a:off x="7309725" y="1668525"/>
            <a:ext cx="1231200" cy="1101600"/>
          </a:xfrm>
          <a:prstGeom prst="pie">
            <a:avLst>
              <a:gd fmla="val 0" name="adj1"/>
              <a:gd fmla="val 1620000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p:cNvSpPr/>
          <p:nvPr/>
        </p:nvSpPr>
        <p:spPr>
          <a:xfrm>
            <a:off x="7912800" y="-259175"/>
            <a:ext cx="1231200" cy="24708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 name="Google Shape;106;p8"/>
          <p:cNvGrpSpPr/>
          <p:nvPr/>
        </p:nvGrpSpPr>
        <p:grpSpPr>
          <a:xfrm>
            <a:off x="3465298" y="4443225"/>
            <a:ext cx="1334100" cy="1313100"/>
            <a:chOff x="3292323" y="3716775"/>
            <a:chExt cx="1334100" cy="1313100"/>
          </a:xfrm>
        </p:grpSpPr>
        <p:sp>
          <p:nvSpPr>
            <p:cNvPr id="107" name="Google Shape;107;p8"/>
            <p:cNvSpPr/>
            <p:nvPr/>
          </p:nvSpPr>
          <p:spPr>
            <a:xfrm>
              <a:off x="3292323" y="3716775"/>
              <a:ext cx="1334100" cy="1313100"/>
            </a:xfrm>
            <a:prstGeom prst="donut">
              <a:avLst>
                <a:gd fmla="val 2500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8"/>
            <p:cNvSpPr/>
            <p:nvPr/>
          </p:nvSpPr>
          <p:spPr>
            <a:xfrm>
              <a:off x="3438425" y="3840976"/>
              <a:ext cx="1041900" cy="10647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8"/>
          <p:cNvSpPr/>
          <p:nvPr/>
        </p:nvSpPr>
        <p:spPr>
          <a:xfrm rot="1557754">
            <a:off x="4877317" y="4431134"/>
            <a:ext cx="267940" cy="259352"/>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8"/>
          <p:cNvSpPr/>
          <p:nvPr/>
        </p:nvSpPr>
        <p:spPr>
          <a:xfrm>
            <a:off x="4526125" y="4004600"/>
            <a:ext cx="246225" cy="319150"/>
          </a:xfrm>
          <a:prstGeom prst="flowChartDecision">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8"/>
          <p:cNvSpPr/>
          <p:nvPr/>
        </p:nvSpPr>
        <p:spPr>
          <a:xfrm>
            <a:off x="4448888" y="3969100"/>
            <a:ext cx="246225" cy="319150"/>
          </a:xfrm>
          <a:prstGeom prst="flowChartDecision">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2" name="Shape 112"/>
        <p:cNvGrpSpPr/>
        <p:nvPr/>
      </p:nvGrpSpPr>
      <p:grpSpPr>
        <a:xfrm>
          <a:off x="0" y="0"/>
          <a:ext cx="0" cy="0"/>
          <a:chOff x="0" y="0"/>
          <a:chExt cx="0" cy="0"/>
        </a:xfrm>
      </p:grpSpPr>
      <p:sp>
        <p:nvSpPr>
          <p:cNvPr id="113" name="Google Shape;113;p9"/>
          <p:cNvSpPr/>
          <p:nvPr/>
        </p:nvSpPr>
        <p:spPr>
          <a:xfrm>
            <a:off x="0" y="0"/>
            <a:ext cx="4572000" cy="51435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15" name="Google Shape;115;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rgbClr val="666666"/>
              </a:buClr>
              <a:buSzPts val="1600"/>
              <a:buNone/>
              <a:defRPr sz="1600">
                <a:solidFill>
                  <a:srgbClr val="666666"/>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116" name="Google Shape;116;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7" name="Google Shape;11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8" name="Shape 118"/>
        <p:cNvGrpSpPr/>
        <p:nvPr/>
      </p:nvGrpSpPr>
      <p:grpSpPr>
        <a:xfrm>
          <a:off x="0" y="0"/>
          <a:ext cx="0" cy="0"/>
          <a:chOff x="0" y="0"/>
          <a:chExt cx="0" cy="0"/>
        </a:xfrm>
      </p:grpSpPr>
      <p:sp>
        <p:nvSpPr>
          <p:cNvPr id="119" name="Google Shape;119;p10"/>
          <p:cNvSpPr/>
          <p:nvPr/>
        </p:nvSpPr>
        <p:spPr>
          <a:xfrm>
            <a:off x="0" y="4369000"/>
            <a:ext cx="9144000" cy="7743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121" name="Google Shape;12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rgbClr val="0B5394"/>
              </a:buClr>
              <a:buSzPts val="2800"/>
              <a:buFont typeface="Merriweather"/>
              <a:buNone/>
              <a:defRPr sz="2800">
                <a:solidFill>
                  <a:srgbClr val="0B5394"/>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Merriweather Light"/>
              <a:buChar char="●"/>
              <a:defRPr sz="1300">
                <a:solidFill>
                  <a:schemeClr val="dk2"/>
                </a:solidFill>
                <a:latin typeface="Merriweather Light"/>
                <a:ea typeface="Merriweather Light"/>
                <a:cs typeface="Merriweather Light"/>
                <a:sym typeface="Merriweather Light"/>
              </a:defRPr>
            </a:lvl1pPr>
            <a:lvl2pPr indent="-298450" lvl="1" marL="914400">
              <a:lnSpc>
                <a:spcPct val="115000"/>
              </a:lnSpc>
              <a:spcBef>
                <a:spcPts val="0"/>
              </a:spcBef>
              <a:spcAft>
                <a:spcPts val="0"/>
              </a:spcAft>
              <a:buClr>
                <a:schemeClr val="dk2"/>
              </a:buClr>
              <a:buSzPts val="1100"/>
              <a:buFont typeface="Merriweather Light"/>
              <a:buChar char="○"/>
              <a:defRPr sz="1100">
                <a:solidFill>
                  <a:schemeClr val="dk2"/>
                </a:solidFill>
                <a:latin typeface="Merriweather Light"/>
                <a:ea typeface="Merriweather Light"/>
                <a:cs typeface="Merriweather Light"/>
                <a:sym typeface="Merriweather Light"/>
              </a:defRPr>
            </a:lvl2pPr>
            <a:lvl3pPr indent="-298450" lvl="2" marL="1371600">
              <a:lnSpc>
                <a:spcPct val="115000"/>
              </a:lnSpc>
              <a:spcBef>
                <a:spcPts val="0"/>
              </a:spcBef>
              <a:spcAft>
                <a:spcPts val="0"/>
              </a:spcAft>
              <a:buClr>
                <a:schemeClr val="dk2"/>
              </a:buClr>
              <a:buSzPts val="1100"/>
              <a:buFont typeface="Merriweather Light"/>
              <a:buChar char="■"/>
              <a:defRPr sz="1100">
                <a:solidFill>
                  <a:schemeClr val="dk2"/>
                </a:solidFill>
                <a:latin typeface="Merriweather Light"/>
                <a:ea typeface="Merriweather Light"/>
                <a:cs typeface="Merriweather Light"/>
                <a:sym typeface="Merriweather Light"/>
              </a:defRPr>
            </a:lvl3pPr>
            <a:lvl4pPr indent="-298450" lvl="3" marL="1828800">
              <a:lnSpc>
                <a:spcPct val="115000"/>
              </a:lnSpc>
              <a:spcBef>
                <a:spcPts val="0"/>
              </a:spcBef>
              <a:spcAft>
                <a:spcPts val="0"/>
              </a:spcAft>
              <a:buClr>
                <a:schemeClr val="dk2"/>
              </a:buClr>
              <a:buSzPts val="1100"/>
              <a:buFont typeface="Merriweather Light"/>
              <a:buChar char="●"/>
              <a:defRPr sz="1100">
                <a:solidFill>
                  <a:schemeClr val="dk2"/>
                </a:solidFill>
                <a:latin typeface="Merriweather Light"/>
                <a:ea typeface="Merriweather Light"/>
                <a:cs typeface="Merriweather Light"/>
                <a:sym typeface="Merriweather Light"/>
              </a:defRPr>
            </a:lvl4pPr>
            <a:lvl5pPr indent="-298450" lvl="4" marL="2286000">
              <a:lnSpc>
                <a:spcPct val="115000"/>
              </a:lnSpc>
              <a:spcBef>
                <a:spcPts val="0"/>
              </a:spcBef>
              <a:spcAft>
                <a:spcPts val="0"/>
              </a:spcAft>
              <a:buClr>
                <a:schemeClr val="dk2"/>
              </a:buClr>
              <a:buSzPts val="1100"/>
              <a:buFont typeface="Merriweather Light"/>
              <a:buChar char="○"/>
              <a:defRPr sz="1100">
                <a:solidFill>
                  <a:schemeClr val="dk2"/>
                </a:solidFill>
                <a:latin typeface="Merriweather Light"/>
                <a:ea typeface="Merriweather Light"/>
                <a:cs typeface="Merriweather Light"/>
                <a:sym typeface="Merriweather Light"/>
              </a:defRPr>
            </a:lvl5pPr>
            <a:lvl6pPr indent="-298450" lvl="5" marL="2743200">
              <a:lnSpc>
                <a:spcPct val="115000"/>
              </a:lnSpc>
              <a:spcBef>
                <a:spcPts val="0"/>
              </a:spcBef>
              <a:spcAft>
                <a:spcPts val="0"/>
              </a:spcAft>
              <a:buClr>
                <a:schemeClr val="dk2"/>
              </a:buClr>
              <a:buSzPts val="1100"/>
              <a:buFont typeface="Merriweather Light"/>
              <a:buChar char="■"/>
              <a:defRPr sz="1100">
                <a:solidFill>
                  <a:schemeClr val="dk2"/>
                </a:solidFill>
                <a:latin typeface="Merriweather Light"/>
                <a:ea typeface="Merriweather Light"/>
                <a:cs typeface="Merriweather Light"/>
                <a:sym typeface="Merriweather Light"/>
              </a:defRPr>
            </a:lvl6pPr>
            <a:lvl7pPr indent="-298450" lvl="6" marL="3200400">
              <a:lnSpc>
                <a:spcPct val="115000"/>
              </a:lnSpc>
              <a:spcBef>
                <a:spcPts val="0"/>
              </a:spcBef>
              <a:spcAft>
                <a:spcPts val="0"/>
              </a:spcAft>
              <a:buClr>
                <a:schemeClr val="dk2"/>
              </a:buClr>
              <a:buSzPts val="1100"/>
              <a:buFont typeface="Merriweather Light"/>
              <a:buChar char="●"/>
              <a:defRPr sz="1100">
                <a:solidFill>
                  <a:schemeClr val="dk2"/>
                </a:solidFill>
                <a:latin typeface="Merriweather Light"/>
                <a:ea typeface="Merriweather Light"/>
                <a:cs typeface="Merriweather Light"/>
                <a:sym typeface="Merriweather Light"/>
              </a:defRPr>
            </a:lvl7pPr>
            <a:lvl8pPr indent="-298450" lvl="7" marL="3657600">
              <a:lnSpc>
                <a:spcPct val="115000"/>
              </a:lnSpc>
              <a:spcBef>
                <a:spcPts val="0"/>
              </a:spcBef>
              <a:spcAft>
                <a:spcPts val="0"/>
              </a:spcAft>
              <a:buClr>
                <a:schemeClr val="dk2"/>
              </a:buClr>
              <a:buSzPts val="1100"/>
              <a:buFont typeface="Merriweather Light"/>
              <a:buChar char="○"/>
              <a:defRPr sz="1100">
                <a:solidFill>
                  <a:schemeClr val="dk2"/>
                </a:solidFill>
                <a:latin typeface="Merriweather Light"/>
                <a:ea typeface="Merriweather Light"/>
                <a:cs typeface="Merriweather Light"/>
                <a:sym typeface="Merriweather Light"/>
              </a:defRPr>
            </a:lvl8pPr>
            <a:lvl9pPr indent="-298450" lvl="8" marL="4114800">
              <a:lnSpc>
                <a:spcPct val="115000"/>
              </a:lnSpc>
              <a:spcBef>
                <a:spcPts val="0"/>
              </a:spcBef>
              <a:spcAft>
                <a:spcPts val="0"/>
              </a:spcAft>
              <a:buClr>
                <a:schemeClr val="dk2"/>
              </a:buClr>
              <a:buSzPts val="1100"/>
              <a:buFont typeface="Merriweather Light"/>
              <a:buChar char="■"/>
              <a:defRPr sz="1100">
                <a:solidFill>
                  <a:schemeClr val="dk2"/>
                </a:solidFill>
                <a:latin typeface="Merriweather Light"/>
                <a:ea typeface="Merriweather Light"/>
                <a:cs typeface="Merriweather Light"/>
                <a:sym typeface="Merriweather Ligh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hyperlink" Target="http://drive.google.com/file/d/1rvwTX2grRDH1EPrM2dPOibVCiOPfR1x5/view" TargetMode="External"/><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hyperlink" Target="http://drive.google.com/file/d/1y7TkF_52bxD_iFoL8nSUGrNi33dkAUBD/view" TargetMode="External"/><Relationship Id="rId4" Type="http://schemas.openxmlformats.org/officeDocument/2006/relationships/image" Target="../media/image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9.jpg"/><Relationship Id="rId5" Type="http://schemas.openxmlformats.org/officeDocument/2006/relationships/image" Target="../media/image8.jpg"/><Relationship Id="rId6" Type="http://schemas.openxmlformats.org/officeDocument/2006/relationships/image" Target="../media/image12.jpg"/><Relationship Id="rId7" Type="http://schemas.openxmlformats.org/officeDocument/2006/relationships/image" Target="../media/image26.jpg"/><Relationship Id="rId8"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9.jpg"/><Relationship Id="rId6" Type="http://schemas.openxmlformats.org/officeDocument/2006/relationships/image" Target="../media/image13.jpg"/><Relationship Id="rId7" Type="http://schemas.openxmlformats.org/officeDocument/2006/relationships/image" Target="../media/image15.png"/><Relationship Id="rId8"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3.jpg"/><Relationship Id="rId6" Type="http://schemas.openxmlformats.org/officeDocument/2006/relationships/image" Target="../media/image15.png"/><Relationship Id="rId7" Type="http://schemas.openxmlformats.org/officeDocument/2006/relationships/image" Target="../media/image8.jpg"/><Relationship Id="rId8" Type="http://schemas.openxmlformats.org/officeDocument/2006/relationships/image" Target="../media/image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3.jpg"/><Relationship Id="rId6" Type="http://schemas.openxmlformats.org/officeDocument/2006/relationships/image" Target="../media/image15.png"/><Relationship Id="rId7" Type="http://schemas.openxmlformats.org/officeDocument/2006/relationships/image" Target="../media/image8.jpg"/><Relationship Id="rId8" Type="http://schemas.openxmlformats.org/officeDocument/2006/relationships/image" Target="../media/image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6.jpg"/><Relationship Id="rId5" Type="http://schemas.openxmlformats.org/officeDocument/2006/relationships/image" Target="../media/image3.jpg"/><Relationship Id="rId6" Type="http://schemas.openxmlformats.org/officeDocument/2006/relationships/image" Target="../media/image14.jpg"/><Relationship Id="rId7" Type="http://schemas.openxmlformats.org/officeDocument/2006/relationships/image" Target="../media/image21.jpg"/><Relationship Id="rId8" Type="http://schemas.openxmlformats.org/officeDocument/2006/relationships/image" Target="../media/image2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3.jpg"/><Relationship Id="rId6" Type="http://schemas.openxmlformats.org/officeDocument/2006/relationships/image" Target="../media/image15.png"/><Relationship Id="rId7" Type="http://schemas.openxmlformats.org/officeDocument/2006/relationships/image" Target="../media/image8.jpg"/><Relationship Id="rId8" Type="http://schemas.openxmlformats.org/officeDocument/2006/relationships/image" Target="../media/image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8.png"/><Relationship Id="rId4" Type="http://schemas.openxmlformats.org/officeDocument/2006/relationships/image" Target="../media/image2.jpg"/><Relationship Id="rId5"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27.jpg"/><Relationship Id="rId5"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3"/>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7200"/>
              <a:t>Visual </a:t>
            </a:r>
            <a:r>
              <a:rPr lang="en" sz="7200"/>
              <a:t>Voyagers</a:t>
            </a:r>
            <a:endParaRPr sz="7200"/>
          </a:p>
        </p:txBody>
      </p:sp>
      <p:sp>
        <p:nvSpPr>
          <p:cNvPr id="134" name="Google Shape;134;p13"/>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r>
              <a:rPr lang="en" sz="1300">
                <a:solidFill>
                  <a:schemeClr val="lt1"/>
                </a:solidFill>
                <a:latin typeface="Merriweather Light"/>
                <a:ea typeface="Merriweather Light"/>
                <a:cs typeface="Merriweather Light"/>
                <a:sym typeface="Merriweather Light"/>
              </a:rPr>
              <a:t>Estella Chen, Citlali Haro Franco, Nick Nguyen, Annie Ren, </a:t>
            </a:r>
            <a:r>
              <a:rPr lang="en" sz="1300">
                <a:solidFill>
                  <a:schemeClr val="lt1"/>
                </a:solidFill>
                <a:latin typeface="Merriweather Light"/>
                <a:ea typeface="Merriweather Light"/>
                <a:cs typeface="Merriweather Light"/>
                <a:sym typeface="Merriweather Light"/>
              </a:rPr>
              <a:t>Vivian Vo</a:t>
            </a:r>
            <a:endParaRPr sz="1300">
              <a:solidFill>
                <a:schemeClr val="lt1"/>
              </a:solidFill>
              <a:latin typeface="Merriweather Light"/>
              <a:ea typeface="Merriweather Light"/>
              <a:cs typeface="Merriweather Light"/>
              <a:sym typeface="Merriweather Light"/>
            </a:endParaRPr>
          </a:p>
        </p:txBody>
      </p:sp>
      <p:sp>
        <p:nvSpPr>
          <p:cNvPr id="135" name="Google Shape;135;p13"/>
          <p:cNvSpPr txBox="1"/>
          <p:nvPr>
            <p:ph idx="1" type="subTitle"/>
          </p:nvPr>
        </p:nvSpPr>
        <p:spPr>
          <a:xfrm>
            <a:off x="425275" y="2270950"/>
            <a:ext cx="5159100" cy="73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2"/>
                </a:solidFill>
                <a:latin typeface="Merriweather"/>
                <a:ea typeface="Merriweather"/>
                <a:cs typeface="Merriweather"/>
                <a:sym typeface="Merriweather"/>
              </a:rPr>
              <a:t>Bringing Social Interaction to Virtual Reality Through Visual Engagement</a:t>
            </a:r>
            <a:endParaRPr>
              <a:solidFill>
                <a:schemeClr val="dk2"/>
              </a:solidFill>
              <a:latin typeface="Merriweather"/>
              <a:ea typeface="Merriweather"/>
              <a:cs typeface="Merriweather"/>
              <a:sym typeface="Merriweather"/>
            </a:endParaRPr>
          </a:p>
        </p:txBody>
      </p:sp>
      <p:sp>
        <p:nvSpPr>
          <p:cNvPr id="136" name="Google Shape;136;p13"/>
          <p:cNvSpPr txBox="1"/>
          <p:nvPr>
            <p:ph idx="1" type="subTitle"/>
          </p:nvPr>
        </p:nvSpPr>
        <p:spPr>
          <a:xfrm>
            <a:off x="3910925" y="4166800"/>
            <a:ext cx="5159100" cy="7383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r>
              <a:rPr lang="en">
                <a:solidFill>
                  <a:schemeClr val="lt1"/>
                </a:solidFill>
                <a:latin typeface="Merriweather"/>
                <a:ea typeface="Merriweather"/>
                <a:cs typeface="Merriweather"/>
                <a:sym typeface="Merriweather"/>
              </a:rPr>
              <a:t>Estella Chen, Citlali Haro Franco, Nick Nguyen, Annie Ren, Vivian Vo</a:t>
            </a:r>
            <a:endParaRPr>
              <a:solidFill>
                <a:schemeClr val="lt1"/>
              </a:solidFill>
              <a:latin typeface="Merriweather"/>
              <a:ea typeface="Merriweather"/>
              <a:cs typeface="Merriweather"/>
              <a:sym typeface="Merriweath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graphicFrame>
        <p:nvGraphicFramePr>
          <p:cNvPr id="216" name="Google Shape;216;p22"/>
          <p:cNvGraphicFramePr/>
          <p:nvPr/>
        </p:nvGraphicFramePr>
        <p:xfrm>
          <a:off x="517125" y="1724300"/>
          <a:ext cx="3000000" cy="3000000"/>
        </p:xfrm>
        <a:graphic>
          <a:graphicData uri="http://schemas.openxmlformats.org/drawingml/2006/table">
            <a:tbl>
              <a:tblPr>
                <a:noFill/>
                <a:tableStyleId>{4DE0697B-6315-4A1E-9D96-2CC5C6B1A506}</a:tableStyleId>
              </a:tblPr>
              <a:tblGrid>
                <a:gridCol w="2331950"/>
                <a:gridCol w="5777825"/>
              </a:tblGrid>
              <a:tr h="364650">
                <a:tc gridSpan="2">
                  <a:txBody>
                    <a:bodyPr/>
                    <a:lstStyle/>
                    <a:p>
                      <a:pPr indent="0" lvl="0" marL="0" rtl="0" algn="ctr">
                        <a:lnSpc>
                          <a:spcPct val="105000"/>
                        </a:lnSpc>
                        <a:spcBef>
                          <a:spcPts val="0"/>
                        </a:spcBef>
                        <a:spcAft>
                          <a:spcPts val="1200"/>
                        </a:spcAft>
                        <a:buNone/>
                      </a:pPr>
                      <a:r>
                        <a:rPr b="1" lang="en" sz="1205">
                          <a:solidFill>
                            <a:schemeClr val="dk2"/>
                          </a:solidFill>
                          <a:latin typeface="Merriweather"/>
                          <a:ea typeface="Merriweather"/>
                          <a:cs typeface="Merriweather"/>
                          <a:sym typeface="Merriweather"/>
                        </a:rPr>
                        <a:t>Constraints</a:t>
                      </a:r>
                      <a:endParaRPr b="1"/>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3F3F3"/>
                    </a:solidFill>
                  </a:tcPr>
                </a:tc>
                <a:tc hMerge="1"/>
              </a:tr>
              <a:tr h="603100">
                <a:tc>
                  <a:txBody>
                    <a:bodyPr/>
                    <a:lstStyle/>
                    <a:p>
                      <a:pPr indent="0" lvl="0" marL="0" rtl="0" algn="ctr">
                        <a:lnSpc>
                          <a:spcPct val="105000"/>
                        </a:lnSpc>
                        <a:spcBef>
                          <a:spcPts val="0"/>
                        </a:spcBef>
                        <a:spcAft>
                          <a:spcPts val="1200"/>
                        </a:spcAft>
                        <a:buNone/>
                      </a:pPr>
                      <a:r>
                        <a:rPr lang="en" sz="1100">
                          <a:solidFill>
                            <a:schemeClr val="dk2"/>
                          </a:solidFill>
                          <a:latin typeface="Merriweather Light"/>
                          <a:ea typeface="Merriweather Light"/>
                          <a:cs typeface="Merriweather Light"/>
                          <a:sym typeface="Merriweather Light"/>
                        </a:rPr>
                        <a:t>Performance</a:t>
                      </a:r>
                      <a:endParaRPr sz="1100"/>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3F3F3"/>
                    </a:solidFill>
                  </a:tcPr>
                </a:tc>
                <a:tc>
                  <a:txBody>
                    <a:bodyPr/>
                    <a:lstStyle/>
                    <a:p>
                      <a:pPr indent="0" lvl="0" marL="0" rtl="0" algn="l">
                        <a:lnSpc>
                          <a:spcPct val="115000"/>
                        </a:lnSpc>
                        <a:spcBef>
                          <a:spcPts val="1000"/>
                        </a:spcBef>
                        <a:spcAft>
                          <a:spcPts val="0"/>
                        </a:spcAft>
                        <a:buNone/>
                      </a:pPr>
                      <a:r>
                        <a:rPr lang="en" sz="1100">
                          <a:solidFill>
                            <a:schemeClr val="dk2"/>
                          </a:solidFill>
                          <a:latin typeface="Merriweather Light"/>
                          <a:ea typeface="Merriweather Light"/>
                          <a:cs typeface="Merriweather Light"/>
                          <a:sym typeface="Merriweather Light"/>
                        </a:rPr>
                        <a:t>O</a:t>
                      </a:r>
                      <a:r>
                        <a:rPr lang="en" sz="1100">
                          <a:solidFill>
                            <a:schemeClr val="dk2"/>
                          </a:solidFill>
                          <a:latin typeface="Merriweather Light"/>
                          <a:ea typeface="Merriweather Light"/>
                          <a:cs typeface="Merriweather Light"/>
                          <a:sym typeface="Merriweather Light"/>
                        </a:rPr>
                        <a:t>ur program needs to achieve at least 90 frames per second (FPS) for an enjoyable experience and meet the minimum hardware requirements</a:t>
                      </a:r>
                      <a:endParaRPr sz="1000">
                        <a:solidFill>
                          <a:schemeClr val="dk2"/>
                        </a:solidFill>
                      </a:endParaRPr>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603100">
                <a:tc>
                  <a:txBody>
                    <a:bodyPr/>
                    <a:lstStyle/>
                    <a:p>
                      <a:pPr indent="0" lvl="0" marL="0" rtl="0" algn="ctr">
                        <a:lnSpc>
                          <a:spcPct val="105000"/>
                        </a:lnSpc>
                        <a:spcBef>
                          <a:spcPts val="0"/>
                        </a:spcBef>
                        <a:spcAft>
                          <a:spcPts val="1200"/>
                        </a:spcAft>
                        <a:buClr>
                          <a:srgbClr val="000000"/>
                        </a:buClr>
                        <a:buSzPts val="935"/>
                        <a:buFont typeface="Arial"/>
                        <a:buNone/>
                      </a:pPr>
                      <a:r>
                        <a:rPr lang="en" sz="1100">
                          <a:solidFill>
                            <a:schemeClr val="dk2"/>
                          </a:solidFill>
                          <a:latin typeface="Merriweather Light"/>
                          <a:ea typeface="Merriweather Light"/>
                          <a:cs typeface="Merriweather Light"/>
                          <a:sym typeface="Merriweather Light"/>
                        </a:rPr>
                        <a:t>Hardware Compatibility</a:t>
                      </a:r>
                      <a:endParaRPr sz="1100">
                        <a:solidFill>
                          <a:schemeClr val="dk2"/>
                        </a:solidFill>
                        <a:latin typeface="Merriweather Light"/>
                        <a:ea typeface="Merriweather Light"/>
                        <a:cs typeface="Merriweather Light"/>
                        <a:sym typeface="Merriweather Light"/>
                      </a:endParaRPr>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3F3F3"/>
                    </a:solidFill>
                  </a:tcPr>
                </a:tc>
                <a:tc>
                  <a:txBody>
                    <a:bodyPr/>
                    <a:lstStyle/>
                    <a:p>
                      <a:pPr indent="0" lvl="0" marL="0" rtl="0" algn="l">
                        <a:lnSpc>
                          <a:spcPct val="105000"/>
                        </a:lnSpc>
                        <a:spcBef>
                          <a:spcPts val="0"/>
                        </a:spcBef>
                        <a:spcAft>
                          <a:spcPts val="1200"/>
                        </a:spcAft>
                        <a:buNone/>
                      </a:pPr>
                      <a:r>
                        <a:rPr lang="en" sz="1100">
                          <a:solidFill>
                            <a:schemeClr val="dk2"/>
                          </a:solidFill>
                          <a:latin typeface="Merriweather Light"/>
                          <a:ea typeface="Merriweather Light"/>
                          <a:cs typeface="Merriweather Light"/>
                          <a:sym typeface="Merriweather Light"/>
                        </a:rPr>
                        <a:t>Because our project needs to achieve 90 FPS, we must restrict the types of devices to run our program on. </a:t>
                      </a:r>
                      <a:endParaRPr sz="1100">
                        <a:solidFill>
                          <a:schemeClr val="dk2"/>
                        </a:solidFill>
                        <a:latin typeface="Merriweather Light"/>
                        <a:ea typeface="Merriweather Light"/>
                        <a:cs typeface="Merriweather Light"/>
                        <a:sym typeface="Merriweather Light"/>
                      </a:endParaRPr>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603100">
                <a:tc>
                  <a:txBody>
                    <a:bodyPr/>
                    <a:lstStyle/>
                    <a:p>
                      <a:pPr indent="0" lvl="0" marL="0" rtl="0" algn="ctr">
                        <a:lnSpc>
                          <a:spcPct val="105000"/>
                        </a:lnSpc>
                        <a:spcBef>
                          <a:spcPts val="0"/>
                        </a:spcBef>
                        <a:spcAft>
                          <a:spcPts val="1200"/>
                        </a:spcAft>
                        <a:buNone/>
                      </a:pPr>
                      <a:r>
                        <a:rPr lang="en" sz="1100">
                          <a:solidFill>
                            <a:schemeClr val="dk2"/>
                          </a:solidFill>
                          <a:latin typeface="Merriweather Light"/>
                          <a:ea typeface="Merriweather Light"/>
                          <a:cs typeface="Merriweather Light"/>
                          <a:sym typeface="Merriweather Light"/>
                        </a:rPr>
                        <a:t>Program Runtime</a:t>
                      </a:r>
                      <a:endParaRPr sz="1100">
                        <a:solidFill>
                          <a:schemeClr val="dk2"/>
                        </a:solidFill>
                        <a:latin typeface="Merriweather Light"/>
                        <a:ea typeface="Merriweather Light"/>
                        <a:cs typeface="Merriweather Light"/>
                        <a:sym typeface="Merriweather Light"/>
                      </a:endParaRPr>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en" sz="1100">
                          <a:solidFill>
                            <a:schemeClr val="dk2"/>
                          </a:solidFill>
                          <a:latin typeface="Merriweather Light"/>
                          <a:ea typeface="Merriweather Light"/>
                          <a:cs typeface="Merriweather Light"/>
                          <a:sym typeface="Merriweather Light"/>
                        </a:rPr>
                        <a:t>Our app needs to be able to run for at least 30 minutes without crashing or consuming too much battery to allow for prolonged interactions</a:t>
                      </a:r>
                      <a:endParaRPr sz="1100">
                        <a:solidFill>
                          <a:schemeClr val="dk2"/>
                        </a:solidFill>
                        <a:latin typeface="Merriweather Light"/>
                        <a:ea typeface="Merriweather Light"/>
                        <a:cs typeface="Merriweather Light"/>
                        <a:sym typeface="Merriweather Light"/>
                      </a:endParaRPr>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455825">
                <a:tc>
                  <a:txBody>
                    <a:bodyPr/>
                    <a:lstStyle/>
                    <a:p>
                      <a:pPr indent="0" lvl="0" marL="0" rtl="0" algn="ctr">
                        <a:lnSpc>
                          <a:spcPct val="105000"/>
                        </a:lnSpc>
                        <a:spcBef>
                          <a:spcPts val="0"/>
                        </a:spcBef>
                        <a:spcAft>
                          <a:spcPts val="1200"/>
                        </a:spcAft>
                        <a:buClr>
                          <a:srgbClr val="000000"/>
                        </a:buClr>
                        <a:buSzPts val="935"/>
                        <a:buFont typeface="Arial"/>
                        <a:buNone/>
                      </a:pPr>
                      <a:r>
                        <a:rPr lang="en" sz="1100">
                          <a:solidFill>
                            <a:schemeClr val="dk2"/>
                          </a:solidFill>
                          <a:latin typeface="Merriweather Light"/>
                          <a:ea typeface="Merriweather Light"/>
                          <a:cs typeface="Merriweather Light"/>
                          <a:sym typeface="Merriweather Light"/>
                        </a:rPr>
                        <a:t>Internet Connection</a:t>
                      </a:r>
                      <a:endParaRPr sz="1100"/>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3F3F3"/>
                    </a:solidFill>
                  </a:tcPr>
                </a:tc>
                <a:tc>
                  <a:txBody>
                    <a:bodyPr/>
                    <a:lstStyle/>
                    <a:p>
                      <a:pPr indent="0" lvl="0" marL="0" rtl="0" algn="l">
                        <a:lnSpc>
                          <a:spcPct val="115000"/>
                        </a:lnSpc>
                        <a:spcBef>
                          <a:spcPts val="1000"/>
                        </a:spcBef>
                        <a:spcAft>
                          <a:spcPts val="0"/>
                        </a:spcAft>
                        <a:buNone/>
                      </a:pPr>
                      <a:r>
                        <a:rPr lang="en" sz="1100">
                          <a:solidFill>
                            <a:schemeClr val="dk2"/>
                          </a:solidFill>
                          <a:latin typeface="Merriweather Light"/>
                          <a:ea typeface="Merriweather Light"/>
                          <a:cs typeface="Merriweather Light"/>
                          <a:sym typeface="Merriweather Light"/>
                        </a:rPr>
                        <a:t>Users will need an internet connection in order to use multiplayer</a:t>
                      </a:r>
                      <a:endParaRPr sz="1100">
                        <a:solidFill>
                          <a:schemeClr val="dk2"/>
                        </a:solidFill>
                        <a:latin typeface="Merriweather Light"/>
                        <a:ea typeface="Merriweather Light"/>
                        <a:cs typeface="Merriweather Light"/>
                        <a:sym typeface="Merriweather Light"/>
                      </a:endParaRPr>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bl>
          </a:graphicData>
        </a:graphic>
      </p:graphicFrame>
      <p:sp>
        <p:nvSpPr>
          <p:cNvPr id="217" name="Google Shape;217;p22"/>
          <p:cNvSpPr txBox="1"/>
          <p:nvPr>
            <p:ph type="title"/>
          </p:nvPr>
        </p:nvSpPr>
        <p:spPr>
          <a:xfrm>
            <a:off x="311725" y="500925"/>
            <a:ext cx="8520600" cy="6237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t>Constraints</a:t>
            </a:r>
            <a:endParaRPr/>
          </a:p>
        </p:txBody>
      </p:sp>
      <p:sp>
        <p:nvSpPr>
          <p:cNvPr id="218" name="Google Shape;21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3"/>
          <p:cNvSpPr txBox="1"/>
          <p:nvPr>
            <p:ph type="title"/>
          </p:nvPr>
        </p:nvSpPr>
        <p:spPr>
          <a:xfrm>
            <a:off x="942925" y="1049700"/>
            <a:ext cx="6247800" cy="1313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System Overview</a:t>
            </a:r>
            <a:endParaRPr/>
          </a:p>
        </p:txBody>
      </p:sp>
      <p:sp>
        <p:nvSpPr>
          <p:cNvPr id="224" name="Google Shape;224;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Demo for Gallery &amp; OAuth</a:t>
            </a:r>
            <a:endParaRPr/>
          </a:p>
        </p:txBody>
      </p:sp>
      <p:sp>
        <p:nvSpPr>
          <p:cNvPr id="230" name="Google Shape;230;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31" name="Google Shape;231;p24" title="Demo for Gallery &amp; OAuth.mp4">
            <a:hlinkClick r:id="rId3"/>
          </p:cNvPr>
          <p:cNvPicPr preferRelativeResize="0"/>
          <p:nvPr/>
        </p:nvPicPr>
        <p:blipFill>
          <a:blip r:embed="rId4">
            <a:alphaModFix/>
          </a:blip>
          <a:stretch>
            <a:fillRect/>
          </a:stretch>
        </p:blipFill>
        <p:spPr>
          <a:xfrm>
            <a:off x="1373675" y="1281450"/>
            <a:ext cx="6396650" cy="3775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Demo for Multiplayer &amp; Vivox</a:t>
            </a:r>
            <a:endParaRPr/>
          </a:p>
        </p:txBody>
      </p:sp>
      <p:sp>
        <p:nvSpPr>
          <p:cNvPr id="237" name="Google Shape;237;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pic>
        <p:nvPicPr>
          <p:cNvPr id="238" name="Google Shape;238;p25" title="Demo for Multiplayer &amp; Vivox.mp4">
            <a:hlinkClick r:id="rId3"/>
          </p:cNvPr>
          <p:cNvPicPr preferRelativeResize="0"/>
          <p:nvPr/>
        </p:nvPicPr>
        <p:blipFill>
          <a:blip r:embed="rId4">
            <a:alphaModFix/>
          </a:blip>
          <a:stretch>
            <a:fillRect/>
          </a:stretch>
        </p:blipFill>
        <p:spPr>
          <a:xfrm>
            <a:off x="1372475" y="1288375"/>
            <a:ext cx="6399076" cy="3809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6"/>
          <p:cNvSpPr txBox="1"/>
          <p:nvPr>
            <p:ph type="title"/>
          </p:nvPr>
        </p:nvSpPr>
        <p:spPr>
          <a:xfrm>
            <a:off x="311725" y="500925"/>
            <a:ext cx="39189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4800"/>
              <a:t>Design</a:t>
            </a:r>
            <a:endParaRPr>
              <a:latin typeface="Merriweather Light"/>
              <a:ea typeface="Merriweather Light"/>
              <a:cs typeface="Merriweather Light"/>
              <a:sym typeface="Merriweather Light"/>
            </a:endParaRPr>
          </a:p>
        </p:txBody>
      </p:sp>
      <p:sp>
        <p:nvSpPr>
          <p:cNvPr id="244" name="Google Shape;244;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descr="Unity acquires Vivox in-game voice and text chat platform | Shacknews" id="245" name="Google Shape;245;p26"/>
          <p:cNvPicPr preferRelativeResize="0"/>
          <p:nvPr/>
        </p:nvPicPr>
        <p:blipFill>
          <a:blip r:embed="rId3">
            <a:alphaModFix/>
          </a:blip>
          <a:stretch>
            <a:fillRect/>
          </a:stretch>
        </p:blipFill>
        <p:spPr>
          <a:xfrm>
            <a:off x="5217100" y="1726400"/>
            <a:ext cx="3008125" cy="1694425"/>
          </a:xfrm>
          <a:prstGeom prst="rect">
            <a:avLst/>
          </a:prstGeom>
          <a:noFill/>
          <a:ln>
            <a:noFill/>
          </a:ln>
        </p:spPr>
      </p:pic>
      <p:pic>
        <p:nvPicPr>
          <p:cNvPr descr="Unity acquires Vivox in-game voice and text chat platform | Shacknews" id="246" name="Google Shape;246;p26"/>
          <p:cNvPicPr preferRelativeResize="0"/>
          <p:nvPr/>
        </p:nvPicPr>
        <p:blipFill>
          <a:blip r:embed="rId4">
            <a:alphaModFix/>
          </a:blip>
          <a:stretch>
            <a:fillRect/>
          </a:stretch>
        </p:blipFill>
        <p:spPr>
          <a:xfrm>
            <a:off x="5069025" y="445700"/>
            <a:ext cx="1113125" cy="623274"/>
          </a:xfrm>
          <a:prstGeom prst="rect">
            <a:avLst/>
          </a:prstGeom>
          <a:noFill/>
          <a:ln>
            <a:noFill/>
          </a:ln>
        </p:spPr>
      </p:pic>
      <p:pic>
        <p:nvPicPr>
          <p:cNvPr descr="Unity Netcode - Custom Named Messages - YouTube" id="247" name="Google Shape;247;p26"/>
          <p:cNvPicPr preferRelativeResize="0"/>
          <p:nvPr/>
        </p:nvPicPr>
        <p:blipFill rotWithShape="1">
          <a:blip r:embed="rId5">
            <a:alphaModFix/>
          </a:blip>
          <a:srcRect b="62269" l="16448" r="34065" t="13836"/>
          <a:stretch/>
        </p:blipFill>
        <p:spPr>
          <a:xfrm>
            <a:off x="4482350" y="1281499"/>
            <a:ext cx="1531136" cy="555062"/>
          </a:xfrm>
          <a:prstGeom prst="rect">
            <a:avLst/>
          </a:prstGeom>
          <a:noFill/>
          <a:ln>
            <a:noFill/>
          </a:ln>
        </p:spPr>
      </p:pic>
      <p:pic>
        <p:nvPicPr>
          <p:cNvPr descr="Unity 2019 / XR - FOKS lab" id="248" name="Google Shape;248;p26"/>
          <p:cNvPicPr preferRelativeResize="0"/>
          <p:nvPr/>
        </p:nvPicPr>
        <p:blipFill>
          <a:blip r:embed="rId6">
            <a:alphaModFix/>
          </a:blip>
          <a:stretch>
            <a:fillRect/>
          </a:stretch>
        </p:blipFill>
        <p:spPr>
          <a:xfrm>
            <a:off x="7967250" y="1321200"/>
            <a:ext cx="737149" cy="737149"/>
          </a:xfrm>
          <a:prstGeom prst="rect">
            <a:avLst/>
          </a:prstGeom>
          <a:noFill/>
          <a:ln>
            <a:noFill/>
          </a:ln>
        </p:spPr>
      </p:pic>
      <p:pic>
        <p:nvPicPr>
          <p:cNvPr descr="Hide and password protect your Google Photos; here's how - India Today" id="249" name="Google Shape;249;p26"/>
          <p:cNvPicPr preferRelativeResize="0"/>
          <p:nvPr/>
        </p:nvPicPr>
        <p:blipFill>
          <a:blip r:embed="rId7">
            <a:alphaModFix/>
          </a:blip>
          <a:stretch>
            <a:fillRect/>
          </a:stretch>
        </p:blipFill>
        <p:spPr>
          <a:xfrm>
            <a:off x="7178325" y="3353600"/>
            <a:ext cx="1711675" cy="963824"/>
          </a:xfrm>
          <a:prstGeom prst="rect">
            <a:avLst/>
          </a:prstGeom>
          <a:noFill/>
          <a:ln>
            <a:noFill/>
          </a:ln>
        </p:spPr>
      </p:pic>
      <p:pic>
        <p:nvPicPr>
          <p:cNvPr descr="OAuth - Wikipedia" id="250" name="Google Shape;250;p26"/>
          <p:cNvPicPr preferRelativeResize="0"/>
          <p:nvPr/>
        </p:nvPicPr>
        <p:blipFill>
          <a:blip r:embed="rId8">
            <a:alphaModFix/>
          </a:blip>
          <a:stretch>
            <a:fillRect/>
          </a:stretch>
        </p:blipFill>
        <p:spPr>
          <a:xfrm>
            <a:off x="6272900" y="3792387"/>
            <a:ext cx="1031324" cy="103476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descr="OAuth - Wikipedia" id="256" name="Google Shape;256;p27"/>
          <p:cNvPicPr preferRelativeResize="0"/>
          <p:nvPr/>
        </p:nvPicPr>
        <p:blipFill>
          <a:blip r:embed="rId3">
            <a:alphaModFix/>
          </a:blip>
          <a:stretch>
            <a:fillRect/>
          </a:stretch>
        </p:blipFill>
        <p:spPr>
          <a:xfrm>
            <a:off x="798275" y="996563"/>
            <a:ext cx="1371600" cy="1371600"/>
          </a:xfrm>
          <a:prstGeom prst="rect">
            <a:avLst/>
          </a:prstGeom>
          <a:noFill/>
          <a:ln>
            <a:noFill/>
          </a:ln>
        </p:spPr>
      </p:pic>
      <p:grpSp>
        <p:nvGrpSpPr>
          <p:cNvPr id="257" name="Google Shape;257;p27"/>
          <p:cNvGrpSpPr/>
          <p:nvPr/>
        </p:nvGrpSpPr>
        <p:grpSpPr>
          <a:xfrm>
            <a:off x="881275" y="3421665"/>
            <a:ext cx="1443000" cy="1446023"/>
            <a:chOff x="875700" y="3063827"/>
            <a:chExt cx="1443000" cy="1446023"/>
          </a:xfrm>
        </p:grpSpPr>
        <p:pic>
          <p:nvPicPr>
            <p:cNvPr id="258" name="Google Shape;258;p27"/>
            <p:cNvPicPr preferRelativeResize="0"/>
            <p:nvPr/>
          </p:nvPicPr>
          <p:blipFill>
            <a:blip r:embed="rId4">
              <a:alphaModFix/>
            </a:blip>
            <a:stretch>
              <a:fillRect/>
            </a:stretch>
          </p:blipFill>
          <p:spPr>
            <a:xfrm>
              <a:off x="1081669" y="3063827"/>
              <a:ext cx="1031050" cy="1024162"/>
            </a:xfrm>
            <a:prstGeom prst="rect">
              <a:avLst/>
            </a:prstGeom>
            <a:noFill/>
            <a:ln>
              <a:noFill/>
            </a:ln>
          </p:spPr>
        </p:pic>
        <p:sp>
          <p:nvSpPr>
            <p:cNvPr id="259" name="Google Shape;259;p27"/>
            <p:cNvSpPr txBox="1"/>
            <p:nvPr/>
          </p:nvSpPr>
          <p:spPr>
            <a:xfrm>
              <a:off x="875700" y="4140850"/>
              <a:ext cx="1443000" cy="3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erriweather Light"/>
                  <a:ea typeface="Merriweather Light"/>
                  <a:cs typeface="Merriweather Light"/>
                  <a:sym typeface="Merriweather Light"/>
                </a:rPr>
                <a:t>Google Photos</a:t>
              </a:r>
              <a:endParaRPr>
                <a:latin typeface="Merriweather Light"/>
                <a:ea typeface="Merriweather Light"/>
                <a:cs typeface="Merriweather Light"/>
                <a:sym typeface="Merriweather Light"/>
              </a:endParaRPr>
            </a:p>
          </p:txBody>
        </p:sp>
      </p:grpSp>
      <p:pic>
        <p:nvPicPr>
          <p:cNvPr descr="Unity acquires Vivox in-game voice and text chat platform | Shacknews" id="260" name="Google Shape;260;p27"/>
          <p:cNvPicPr preferRelativeResize="0"/>
          <p:nvPr/>
        </p:nvPicPr>
        <p:blipFill>
          <a:blip r:embed="rId5">
            <a:alphaModFix/>
          </a:blip>
          <a:stretch>
            <a:fillRect/>
          </a:stretch>
        </p:blipFill>
        <p:spPr>
          <a:xfrm>
            <a:off x="4045875" y="4378925"/>
            <a:ext cx="1113125" cy="623274"/>
          </a:xfrm>
          <a:prstGeom prst="rect">
            <a:avLst/>
          </a:prstGeom>
          <a:noFill/>
          <a:ln>
            <a:noFill/>
          </a:ln>
        </p:spPr>
      </p:pic>
      <p:grpSp>
        <p:nvGrpSpPr>
          <p:cNvPr id="261" name="Google Shape;261;p27"/>
          <p:cNvGrpSpPr/>
          <p:nvPr/>
        </p:nvGrpSpPr>
        <p:grpSpPr>
          <a:xfrm>
            <a:off x="3935230" y="2134034"/>
            <a:ext cx="1334412" cy="1584187"/>
            <a:chOff x="3877810" y="2409200"/>
            <a:chExt cx="1006040" cy="1122900"/>
          </a:xfrm>
        </p:grpSpPr>
        <p:pic>
          <p:nvPicPr>
            <p:cNvPr descr="Computer Png Images - Free Download on Freepik" id="262" name="Google Shape;262;p27"/>
            <p:cNvPicPr preferRelativeResize="0"/>
            <p:nvPr/>
          </p:nvPicPr>
          <p:blipFill rotWithShape="1">
            <a:blip r:embed="rId6">
              <a:alphaModFix/>
            </a:blip>
            <a:srcRect b="10767" l="0" r="0" t="9822"/>
            <a:stretch/>
          </p:blipFill>
          <p:spPr>
            <a:xfrm>
              <a:off x="3877810" y="2409200"/>
              <a:ext cx="1006040" cy="798900"/>
            </a:xfrm>
            <a:prstGeom prst="rect">
              <a:avLst/>
            </a:prstGeom>
            <a:noFill/>
            <a:ln>
              <a:noFill/>
            </a:ln>
          </p:spPr>
        </p:pic>
        <p:pic>
          <p:nvPicPr>
            <p:cNvPr id="263" name="Google Shape;263;p27"/>
            <p:cNvPicPr preferRelativeResize="0"/>
            <p:nvPr/>
          </p:nvPicPr>
          <p:blipFill>
            <a:blip r:embed="rId7">
              <a:alphaModFix/>
            </a:blip>
            <a:stretch>
              <a:fillRect/>
            </a:stretch>
          </p:blipFill>
          <p:spPr>
            <a:xfrm>
              <a:off x="4184022" y="2504752"/>
              <a:ext cx="393600" cy="393600"/>
            </a:xfrm>
            <a:prstGeom prst="rect">
              <a:avLst/>
            </a:prstGeom>
            <a:noFill/>
            <a:ln>
              <a:noFill/>
            </a:ln>
          </p:spPr>
        </p:pic>
        <p:sp>
          <p:nvSpPr>
            <p:cNvPr id="264" name="Google Shape;264;p27"/>
            <p:cNvSpPr txBox="1"/>
            <p:nvPr/>
          </p:nvSpPr>
          <p:spPr>
            <a:xfrm>
              <a:off x="4029375" y="3131900"/>
              <a:ext cx="7029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erriweather Light"/>
                  <a:ea typeface="Merriweather Light"/>
                  <a:cs typeface="Merriweather Light"/>
                  <a:sym typeface="Merriweather Light"/>
                </a:rPr>
                <a:t>Host</a:t>
              </a:r>
              <a:endParaRPr>
                <a:latin typeface="Merriweather Light"/>
                <a:ea typeface="Merriweather Light"/>
                <a:cs typeface="Merriweather Light"/>
                <a:sym typeface="Merriweather Light"/>
              </a:endParaRPr>
            </a:p>
          </p:txBody>
        </p:sp>
      </p:grpSp>
      <p:grpSp>
        <p:nvGrpSpPr>
          <p:cNvPr id="265" name="Google Shape;265;p27"/>
          <p:cNvGrpSpPr/>
          <p:nvPr/>
        </p:nvGrpSpPr>
        <p:grpSpPr>
          <a:xfrm>
            <a:off x="7223085" y="2617200"/>
            <a:ext cx="1006040" cy="798900"/>
            <a:chOff x="7303860" y="2576975"/>
            <a:chExt cx="1006040" cy="798900"/>
          </a:xfrm>
        </p:grpSpPr>
        <p:pic>
          <p:nvPicPr>
            <p:cNvPr descr="Computer Png Images - Free Download on Freepik" id="266" name="Google Shape;266;p27"/>
            <p:cNvPicPr preferRelativeResize="0"/>
            <p:nvPr/>
          </p:nvPicPr>
          <p:blipFill rotWithShape="1">
            <a:blip r:embed="rId6">
              <a:alphaModFix/>
            </a:blip>
            <a:srcRect b="10767" l="0" r="0" t="9822"/>
            <a:stretch/>
          </p:blipFill>
          <p:spPr>
            <a:xfrm>
              <a:off x="7303860" y="2576975"/>
              <a:ext cx="1006040" cy="798900"/>
            </a:xfrm>
            <a:prstGeom prst="rect">
              <a:avLst/>
            </a:prstGeom>
            <a:noFill/>
            <a:ln>
              <a:noFill/>
            </a:ln>
          </p:spPr>
        </p:pic>
        <p:sp>
          <p:nvSpPr>
            <p:cNvPr id="267" name="Google Shape;267;p27"/>
            <p:cNvSpPr txBox="1"/>
            <p:nvPr/>
          </p:nvSpPr>
          <p:spPr>
            <a:xfrm>
              <a:off x="7427525" y="2764325"/>
              <a:ext cx="758700" cy="25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erriweather Light"/>
                  <a:ea typeface="Merriweather Light"/>
                  <a:cs typeface="Merriweather Light"/>
                  <a:sym typeface="Merriweather Light"/>
                </a:rPr>
                <a:t>Client</a:t>
              </a:r>
              <a:endParaRPr>
                <a:latin typeface="Merriweather Light"/>
                <a:ea typeface="Merriweather Light"/>
                <a:cs typeface="Merriweather Light"/>
                <a:sym typeface="Merriweather Light"/>
              </a:endParaRPr>
            </a:p>
          </p:txBody>
        </p:sp>
      </p:grpSp>
      <p:cxnSp>
        <p:nvCxnSpPr>
          <p:cNvPr id="268" name="Google Shape;268;p27"/>
          <p:cNvCxnSpPr/>
          <p:nvPr/>
        </p:nvCxnSpPr>
        <p:spPr>
          <a:xfrm flipH="1" rot="10800000">
            <a:off x="5442000" y="2789738"/>
            <a:ext cx="1555800" cy="5400"/>
          </a:xfrm>
          <a:prstGeom prst="straightConnector1">
            <a:avLst/>
          </a:prstGeom>
          <a:noFill/>
          <a:ln cap="flat" cmpd="sng" w="9525">
            <a:solidFill>
              <a:schemeClr val="dk1"/>
            </a:solidFill>
            <a:prstDash val="solid"/>
            <a:round/>
            <a:headEnd len="med" w="med" type="triangle"/>
            <a:tailEnd len="med" w="med" type="triangle"/>
          </a:ln>
        </p:spPr>
      </p:cxnSp>
      <p:sp>
        <p:nvSpPr>
          <p:cNvPr id="269" name="Google Shape;269;p27"/>
          <p:cNvSpPr txBox="1"/>
          <p:nvPr/>
        </p:nvSpPr>
        <p:spPr>
          <a:xfrm>
            <a:off x="5663400" y="2722975"/>
            <a:ext cx="1113000" cy="69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Merriweather Light"/>
                <a:ea typeface="Merriweather Light"/>
                <a:cs typeface="Merriweather Light"/>
                <a:sym typeface="Merriweather Light"/>
              </a:rPr>
              <a:t>Unity Relay Transport</a:t>
            </a:r>
            <a:endParaRPr sz="1300">
              <a:latin typeface="Merriweather Light"/>
              <a:ea typeface="Merriweather Light"/>
              <a:cs typeface="Merriweather Light"/>
              <a:sym typeface="Merriweather Light"/>
            </a:endParaRPr>
          </a:p>
        </p:txBody>
      </p:sp>
      <p:sp>
        <p:nvSpPr>
          <p:cNvPr id="270" name="Google Shape;270;p27"/>
          <p:cNvSpPr/>
          <p:nvPr/>
        </p:nvSpPr>
        <p:spPr>
          <a:xfrm>
            <a:off x="2260288" y="1670125"/>
            <a:ext cx="1643106" cy="533250"/>
          </a:xfrm>
          <a:custGeom>
            <a:rect b="b" l="l" r="r" t="t"/>
            <a:pathLst>
              <a:path extrusionOk="0" h="21330" w="56742">
                <a:moveTo>
                  <a:pt x="0" y="4153"/>
                </a:moveTo>
                <a:cubicBezTo>
                  <a:pt x="16945" y="-6014"/>
                  <a:pt x="47904" y="3655"/>
                  <a:pt x="56742" y="21330"/>
                </a:cubicBezTo>
              </a:path>
            </a:pathLst>
          </a:custGeom>
          <a:noFill/>
          <a:ln cap="flat" cmpd="sng" w="9525">
            <a:solidFill>
              <a:schemeClr val="dk1"/>
            </a:solidFill>
            <a:prstDash val="solid"/>
            <a:round/>
            <a:headEnd len="med" w="med" type="triangle"/>
            <a:tailEnd len="med" w="med" type="none"/>
          </a:ln>
        </p:spPr>
      </p:sp>
      <p:sp>
        <p:nvSpPr>
          <p:cNvPr id="271" name="Google Shape;271;p27"/>
          <p:cNvSpPr/>
          <p:nvPr/>
        </p:nvSpPr>
        <p:spPr>
          <a:xfrm rot="10800000">
            <a:off x="2141205" y="2038500"/>
            <a:ext cx="1672045" cy="533250"/>
          </a:xfrm>
          <a:custGeom>
            <a:rect b="b" l="l" r="r" t="t"/>
            <a:pathLst>
              <a:path extrusionOk="0" h="21330" w="56742">
                <a:moveTo>
                  <a:pt x="0" y="4153"/>
                </a:moveTo>
                <a:cubicBezTo>
                  <a:pt x="16945" y="-6014"/>
                  <a:pt x="47904" y="3655"/>
                  <a:pt x="56742" y="21330"/>
                </a:cubicBezTo>
              </a:path>
            </a:pathLst>
          </a:custGeom>
          <a:noFill/>
          <a:ln cap="flat" cmpd="sng" w="9525">
            <a:solidFill>
              <a:schemeClr val="dk1"/>
            </a:solidFill>
            <a:prstDash val="solid"/>
            <a:round/>
            <a:headEnd len="med" w="med" type="triangle"/>
            <a:tailEnd len="med" w="med" type="none"/>
          </a:ln>
        </p:spPr>
      </p:sp>
      <p:sp>
        <p:nvSpPr>
          <p:cNvPr id="272" name="Google Shape;272;p27"/>
          <p:cNvSpPr txBox="1"/>
          <p:nvPr/>
        </p:nvSpPr>
        <p:spPr>
          <a:xfrm>
            <a:off x="2572470" y="1347025"/>
            <a:ext cx="1555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Merriweather Light"/>
                <a:ea typeface="Merriweather Light"/>
                <a:cs typeface="Merriweather Light"/>
                <a:sym typeface="Merriweather Light"/>
              </a:rPr>
              <a:t>HTTP Requests</a:t>
            </a:r>
            <a:endParaRPr sz="1200">
              <a:solidFill>
                <a:schemeClr val="dk1"/>
              </a:solidFill>
              <a:latin typeface="Merriweather Light"/>
              <a:ea typeface="Merriweather Light"/>
              <a:cs typeface="Merriweather Light"/>
              <a:sym typeface="Merriweather Light"/>
            </a:endParaRPr>
          </a:p>
        </p:txBody>
      </p:sp>
      <p:sp>
        <p:nvSpPr>
          <p:cNvPr id="273" name="Google Shape;273;p27"/>
          <p:cNvSpPr txBox="1"/>
          <p:nvPr/>
        </p:nvSpPr>
        <p:spPr>
          <a:xfrm>
            <a:off x="1083625" y="2524613"/>
            <a:ext cx="2914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Merriweather Light"/>
                <a:ea typeface="Merriweather Light"/>
                <a:cs typeface="Merriweather Light"/>
                <a:sym typeface="Merriweather Light"/>
              </a:rPr>
              <a:t>Authorization Code/Access Token</a:t>
            </a:r>
            <a:endParaRPr sz="1200">
              <a:solidFill>
                <a:schemeClr val="dk1"/>
              </a:solidFill>
              <a:latin typeface="Merriweather Light"/>
              <a:ea typeface="Merriweather Light"/>
              <a:cs typeface="Merriweather Light"/>
              <a:sym typeface="Merriweather Light"/>
            </a:endParaRPr>
          </a:p>
        </p:txBody>
      </p:sp>
      <p:sp>
        <p:nvSpPr>
          <p:cNvPr id="274" name="Google Shape;274;p27"/>
          <p:cNvSpPr/>
          <p:nvPr/>
        </p:nvSpPr>
        <p:spPr>
          <a:xfrm rot="8810509">
            <a:off x="2230666" y="3322406"/>
            <a:ext cx="1763097" cy="659457"/>
          </a:xfrm>
          <a:custGeom>
            <a:rect b="b" l="l" r="r" t="t"/>
            <a:pathLst>
              <a:path extrusionOk="0" h="21330" w="56742">
                <a:moveTo>
                  <a:pt x="0" y="4153"/>
                </a:moveTo>
                <a:cubicBezTo>
                  <a:pt x="16945" y="-6014"/>
                  <a:pt x="47904" y="3655"/>
                  <a:pt x="56742" y="21330"/>
                </a:cubicBezTo>
              </a:path>
            </a:pathLst>
          </a:custGeom>
          <a:noFill/>
          <a:ln cap="flat" cmpd="sng" w="9525">
            <a:solidFill>
              <a:schemeClr val="dk1"/>
            </a:solidFill>
            <a:prstDash val="solid"/>
            <a:round/>
            <a:headEnd len="med" w="med" type="triangle"/>
            <a:tailEnd len="med" w="med" type="none"/>
          </a:ln>
        </p:spPr>
      </p:sp>
      <p:sp>
        <p:nvSpPr>
          <p:cNvPr id="275" name="Google Shape;275;p27"/>
          <p:cNvSpPr/>
          <p:nvPr/>
        </p:nvSpPr>
        <p:spPr>
          <a:xfrm rot="-2102627">
            <a:off x="2125024" y="3008376"/>
            <a:ext cx="1672015" cy="702647"/>
          </a:xfrm>
          <a:custGeom>
            <a:rect b="b" l="l" r="r" t="t"/>
            <a:pathLst>
              <a:path extrusionOk="0" h="21330" w="56742">
                <a:moveTo>
                  <a:pt x="0" y="4153"/>
                </a:moveTo>
                <a:cubicBezTo>
                  <a:pt x="16945" y="-6014"/>
                  <a:pt x="47904" y="3655"/>
                  <a:pt x="56742" y="21330"/>
                </a:cubicBezTo>
              </a:path>
            </a:pathLst>
          </a:custGeom>
          <a:noFill/>
          <a:ln cap="flat" cmpd="sng" w="9525">
            <a:solidFill>
              <a:schemeClr val="dk1"/>
            </a:solidFill>
            <a:prstDash val="solid"/>
            <a:round/>
            <a:headEnd len="med" w="med" type="triangle"/>
            <a:tailEnd len="med" w="med" type="none"/>
          </a:ln>
        </p:spPr>
      </p:sp>
      <p:sp>
        <p:nvSpPr>
          <p:cNvPr id="276" name="Google Shape;276;p27"/>
          <p:cNvSpPr txBox="1"/>
          <p:nvPr/>
        </p:nvSpPr>
        <p:spPr>
          <a:xfrm>
            <a:off x="1418750" y="2973150"/>
            <a:ext cx="1334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Merriweather Light"/>
                <a:ea typeface="Merriweather Light"/>
                <a:cs typeface="Merriweather Light"/>
                <a:sym typeface="Merriweather Light"/>
              </a:rPr>
              <a:t>API Requests</a:t>
            </a:r>
            <a:endParaRPr sz="1200">
              <a:solidFill>
                <a:schemeClr val="dk1"/>
              </a:solidFill>
              <a:latin typeface="Merriweather Light"/>
              <a:ea typeface="Merriweather Light"/>
              <a:cs typeface="Merriweather Light"/>
              <a:sym typeface="Merriweather Light"/>
            </a:endParaRPr>
          </a:p>
        </p:txBody>
      </p:sp>
      <p:sp>
        <p:nvSpPr>
          <p:cNvPr id="277" name="Google Shape;277;p27"/>
          <p:cNvSpPr txBox="1"/>
          <p:nvPr/>
        </p:nvSpPr>
        <p:spPr>
          <a:xfrm>
            <a:off x="2296725" y="4009625"/>
            <a:ext cx="1672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Merriweather Light"/>
                <a:ea typeface="Merriweather Light"/>
                <a:cs typeface="Merriweather Light"/>
                <a:sym typeface="Merriweather Light"/>
              </a:rPr>
              <a:t>Photo </a:t>
            </a:r>
            <a:r>
              <a:rPr lang="en" sz="1200">
                <a:latin typeface="Merriweather Light"/>
                <a:ea typeface="Merriweather Light"/>
                <a:cs typeface="Merriweather Light"/>
                <a:sym typeface="Merriweather Light"/>
              </a:rPr>
              <a:t>Information</a:t>
            </a:r>
            <a:endParaRPr sz="1200">
              <a:solidFill>
                <a:schemeClr val="dk1"/>
              </a:solidFill>
              <a:latin typeface="Merriweather Light"/>
              <a:ea typeface="Merriweather Light"/>
              <a:cs typeface="Merriweather Light"/>
              <a:sym typeface="Merriweather Light"/>
            </a:endParaRPr>
          </a:p>
        </p:txBody>
      </p:sp>
      <p:sp>
        <p:nvSpPr>
          <p:cNvPr id="278" name="Google Shape;278;p27"/>
          <p:cNvSpPr txBox="1"/>
          <p:nvPr/>
        </p:nvSpPr>
        <p:spPr>
          <a:xfrm>
            <a:off x="3556850" y="3739425"/>
            <a:ext cx="966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Merriweather Light"/>
                <a:ea typeface="Merriweather Light"/>
                <a:cs typeface="Merriweather Light"/>
                <a:sym typeface="Merriweather Light"/>
              </a:rPr>
              <a:t>Voice Data</a:t>
            </a:r>
            <a:endParaRPr sz="1200">
              <a:solidFill>
                <a:schemeClr val="dk1"/>
              </a:solidFill>
              <a:latin typeface="Merriweather Light"/>
              <a:ea typeface="Merriweather Light"/>
              <a:cs typeface="Merriweather Light"/>
              <a:sym typeface="Merriweather Light"/>
            </a:endParaRPr>
          </a:p>
        </p:txBody>
      </p:sp>
      <p:sp>
        <p:nvSpPr>
          <p:cNvPr id="279" name="Google Shape;279;p27"/>
          <p:cNvSpPr txBox="1"/>
          <p:nvPr/>
        </p:nvSpPr>
        <p:spPr>
          <a:xfrm rot="-3249">
            <a:off x="6481875" y="4210649"/>
            <a:ext cx="1269601"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Merriweather Light"/>
                <a:ea typeface="Merriweather Light"/>
                <a:cs typeface="Merriweather Light"/>
                <a:sym typeface="Merriweather Light"/>
              </a:rPr>
              <a:t>Voice Data</a:t>
            </a:r>
            <a:endParaRPr sz="1200">
              <a:solidFill>
                <a:schemeClr val="dk1"/>
              </a:solidFill>
              <a:latin typeface="Merriweather Light"/>
              <a:ea typeface="Merriweather Light"/>
              <a:cs typeface="Merriweather Light"/>
              <a:sym typeface="Merriweather Light"/>
            </a:endParaRPr>
          </a:p>
        </p:txBody>
      </p:sp>
      <p:sp>
        <p:nvSpPr>
          <p:cNvPr id="280" name="Google Shape;280;p27"/>
          <p:cNvSpPr txBox="1"/>
          <p:nvPr/>
        </p:nvSpPr>
        <p:spPr>
          <a:xfrm>
            <a:off x="5435538" y="2181175"/>
            <a:ext cx="1113000" cy="2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Merriweather Light"/>
                <a:ea typeface="Merriweather Light"/>
                <a:cs typeface="Merriweather Light"/>
                <a:sym typeface="Merriweather Light"/>
              </a:rPr>
              <a:t>Game data</a:t>
            </a:r>
            <a:endParaRPr sz="1300">
              <a:solidFill>
                <a:schemeClr val="dk1"/>
              </a:solidFill>
              <a:latin typeface="Merriweather Light"/>
              <a:ea typeface="Merriweather Light"/>
              <a:cs typeface="Merriweather Light"/>
              <a:sym typeface="Merriweather Light"/>
            </a:endParaRPr>
          </a:p>
        </p:txBody>
      </p:sp>
      <p:sp>
        <p:nvSpPr>
          <p:cNvPr id="281" name="Google Shape;281;p27"/>
          <p:cNvSpPr txBox="1"/>
          <p:nvPr/>
        </p:nvSpPr>
        <p:spPr>
          <a:xfrm>
            <a:off x="6560175" y="2203138"/>
            <a:ext cx="1113000" cy="2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Merriweather Light"/>
                <a:ea typeface="Merriweather Light"/>
                <a:cs typeface="Merriweather Light"/>
                <a:sym typeface="Merriweather Light"/>
              </a:rPr>
              <a:t>Game data</a:t>
            </a:r>
            <a:endParaRPr sz="1300">
              <a:solidFill>
                <a:schemeClr val="dk1"/>
              </a:solidFill>
              <a:latin typeface="Merriweather Light"/>
              <a:ea typeface="Merriweather Light"/>
              <a:cs typeface="Merriweather Light"/>
              <a:sym typeface="Merriweather Light"/>
            </a:endParaRPr>
          </a:p>
        </p:txBody>
      </p:sp>
      <p:sp>
        <p:nvSpPr>
          <p:cNvPr id="282" name="Google Shape;282;p27"/>
          <p:cNvSpPr txBox="1"/>
          <p:nvPr>
            <p:ph idx="4294967295" type="title"/>
          </p:nvPr>
        </p:nvSpPr>
        <p:spPr>
          <a:xfrm>
            <a:off x="311700" y="216425"/>
            <a:ext cx="42603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Backend Logic</a:t>
            </a:r>
            <a:endParaRPr/>
          </a:p>
        </p:txBody>
      </p:sp>
      <p:grpSp>
        <p:nvGrpSpPr>
          <p:cNvPr id="283" name="Google Shape;283;p27"/>
          <p:cNvGrpSpPr/>
          <p:nvPr/>
        </p:nvGrpSpPr>
        <p:grpSpPr>
          <a:xfrm>
            <a:off x="6118935" y="1237813"/>
            <a:ext cx="1006040" cy="798900"/>
            <a:chOff x="6944010" y="2962875"/>
            <a:chExt cx="1006040" cy="798900"/>
          </a:xfrm>
        </p:grpSpPr>
        <p:pic>
          <p:nvPicPr>
            <p:cNvPr descr="Computer Png Images - Free Download on Freepik" id="284" name="Google Shape;284;p27"/>
            <p:cNvPicPr preferRelativeResize="0"/>
            <p:nvPr/>
          </p:nvPicPr>
          <p:blipFill rotWithShape="1">
            <a:blip r:embed="rId6">
              <a:alphaModFix/>
            </a:blip>
            <a:srcRect b="10767" l="0" r="0" t="9822"/>
            <a:stretch/>
          </p:blipFill>
          <p:spPr>
            <a:xfrm>
              <a:off x="6944010" y="2962875"/>
              <a:ext cx="1006040" cy="798900"/>
            </a:xfrm>
            <a:prstGeom prst="rect">
              <a:avLst/>
            </a:prstGeom>
            <a:noFill/>
            <a:ln>
              <a:noFill/>
            </a:ln>
          </p:spPr>
        </p:pic>
        <p:sp>
          <p:nvSpPr>
            <p:cNvPr id="285" name="Google Shape;285;p27"/>
            <p:cNvSpPr txBox="1"/>
            <p:nvPr/>
          </p:nvSpPr>
          <p:spPr>
            <a:xfrm>
              <a:off x="7067675" y="3134650"/>
              <a:ext cx="758700" cy="25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erriweather Light"/>
                  <a:ea typeface="Merriweather Light"/>
                  <a:cs typeface="Merriweather Light"/>
                  <a:sym typeface="Merriweather Light"/>
                </a:rPr>
                <a:t>Relay</a:t>
              </a:r>
              <a:endParaRPr>
                <a:latin typeface="Merriweather Light"/>
                <a:ea typeface="Merriweather Light"/>
                <a:cs typeface="Merriweather Light"/>
                <a:sym typeface="Merriweather Light"/>
              </a:endParaRPr>
            </a:p>
          </p:txBody>
        </p:sp>
      </p:grpSp>
      <p:cxnSp>
        <p:nvCxnSpPr>
          <p:cNvPr id="286" name="Google Shape;286;p27"/>
          <p:cNvCxnSpPr/>
          <p:nvPr/>
        </p:nvCxnSpPr>
        <p:spPr>
          <a:xfrm flipH="1" rot="10800000">
            <a:off x="5336125" y="1883875"/>
            <a:ext cx="687900" cy="463500"/>
          </a:xfrm>
          <a:prstGeom prst="straightConnector1">
            <a:avLst/>
          </a:prstGeom>
          <a:noFill/>
          <a:ln cap="flat" cmpd="sng" w="9525">
            <a:solidFill>
              <a:schemeClr val="dk2"/>
            </a:solidFill>
            <a:prstDash val="solid"/>
            <a:round/>
            <a:headEnd len="med" w="med" type="none"/>
            <a:tailEnd len="med" w="med" type="triangle"/>
          </a:ln>
        </p:spPr>
      </p:cxnSp>
      <p:cxnSp>
        <p:nvCxnSpPr>
          <p:cNvPr id="287" name="Google Shape;287;p27"/>
          <p:cNvCxnSpPr/>
          <p:nvPr/>
        </p:nvCxnSpPr>
        <p:spPr>
          <a:xfrm rot="10800000">
            <a:off x="7177581" y="1869613"/>
            <a:ext cx="586200" cy="629100"/>
          </a:xfrm>
          <a:prstGeom prst="straightConnector1">
            <a:avLst/>
          </a:prstGeom>
          <a:noFill/>
          <a:ln cap="flat" cmpd="sng" w="9525">
            <a:solidFill>
              <a:schemeClr val="dk2"/>
            </a:solidFill>
            <a:prstDash val="solid"/>
            <a:round/>
            <a:headEnd len="med" w="med" type="none"/>
            <a:tailEnd len="med" w="med" type="triangle"/>
          </a:ln>
        </p:spPr>
      </p:cxnSp>
      <p:pic>
        <p:nvPicPr>
          <p:cNvPr descr="Unity Netcode - Custom Named Messages - YouTube" id="288" name="Google Shape;288;p27"/>
          <p:cNvPicPr preferRelativeResize="0"/>
          <p:nvPr/>
        </p:nvPicPr>
        <p:blipFill rotWithShape="1">
          <a:blip r:embed="rId8">
            <a:alphaModFix/>
          </a:blip>
          <a:srcRect b="62267" l="18398" r="32115" t="13839"/>
          <a:stretch/>
        </p:blipFill>
        <p:spPr>
          <a:xfrm>
            <a:off x="6275250" y="606237"/>
            <a:ext cx="1371600" cy="434320"/>
          </a:xfrm>
          <a:prstGeom prst="rect">
            <a:avLst/>
          </a:prstGeom>
          <a:noFill/>
          <a:ln>
            <a:noFill/>
          </a:ln>
        </p:spPr>
      </p:pic>
      <p:sp>
        <p:nvSpPr>
          <p:cNvPr id="289" name="Google Shape;289;p27"/>
          <p:cNvSpPr txBox="1"/>
          <p:nvPr/>
        </p:nvSpPr>
        <p:spPr>
          <a:xfrm>
            <a:off x="4912525" y="1192975"/>
            <a:ext cx="1006200" cy="2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Merriweather Light"/>
                <a:ea typeface="Merriweather Light"/>
                <a:cs typeface="Merriweather Light"/>
                <a:sym typeface="Merriweather Light"/>
              </a:rPr>
              <a:t>Create</a:t>
            </a:r>
            <a:endParaRPr sz="1300">
              <a:solidFill>
                <a:schemeClr val="dk1"/>
              </a:solidFill>
              <a:latin typeface="Merriweather Light"/>
              <a:ea typeface="Merriweather Light"/>
              <a:cs typeface="Merriweather Light"/>
              <a:sym typeface="Merriweather Light"/>
            </a:endParaRPr>
          </a:p>
        </p:txBody>
      </p:sp>
      <p:sp>
        <p:nvSpPr>
          <p:cNvPr id="290" name="Google Shape;290;p27"/>
          <p:cNvSpPr txBox="1"/>
          <p:nvPr/>
        </p:nvSpPr>
        <p:spPr>
          <a:xfrm>
            <a:off x="7763775" y="1559625"/>
            <a:ext cx="825600" cy="2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Merriweather Light"/>
                <a:ea typeface="Merriweather Light"/>
                <a:cs typeface="Merriweather Light"/>
                <a:sym typeface="Merriweather Light"/>
              </a:rPr>
              <a:t>Create</a:t>
            </a:r>
            <a:endParaRPr sz="1300">
              <a:solidFill>
                <a:schemeClr val="dk1"/>
              </a:solidFill>
              <a:latin typeface="Merriweather Light"/>
              <a:ea typeface="Merriweather Light"/>
              <a:cs typeface="Merriweather Light"/>
              <a:sym typeface="Merriweather Light"/>
            </a:endParaRPr>
          </a:p>
        </p:txBody>
      </p:sp>
      <p:cxnSp>
        <p:nvCxnSpPr>
          <p:cNvPr id="291" name="Google Shape;291;p27"/>
          <p:cNvCxnSpPr/>
          <p:nvPr/>
        </p:nvCxnSpPr>
        <p:spPr>
          <a:xfrm flipH="1">
            <a:off x="5103200" y="1075975"/>
            <a:ext cx="1121100" cy="922200"/>
          </a:xfrm>
          <a:prstGeom prst="straightConnector1">
            <a:avLst/>
          </a:prstGeom>
          <a:noFill/>
          <a:ln cap="flat" cmpd="sng" w="9525">
            <a:solidFill>
              <a:schemeClr val="dk2"/>
            </a:solidFill>
            <a:prstDash val="solid"/>
            <a:round/>
            <a:headEnd len="med" w="med" type="none"/>
            <a:tailEnd len="med" w="med" type="triangle"/>
          </a:ln>
        </p:spPr>
      </p:cxnSp>
      <p:cxnSp>
        <p:nvCxnSpPr>
          <p:cNvPr id="292" name="Google Shape;292;p27"/>
          <p:cNvCxnSpPr/>
          <p:nvPr/>
        </p:nvCxnSpPr>
        <p:spPr>
          <a:xfrm>
            <a:off x="7638050" y="1066325"/>
            <a:ext cx="291000" cy="1418700"/>
          </a:xfrm>
          <a:prstGeom prst="straightConnector1">
            <a:avLst/>
          </a:prstGeom>
          <a:noFill/>
          <a:ln cap="flat" cmpd="sng" w="9525">
            <a:solidFill>
              <a:schemeClr val="dk2"/>
            </a:solidFill>
            <a:prstDash val="solid"/>
            <a:round/>
            <a:headEnd len="med" w="med" type="none"/>
            <a:tailEnd len="med" w="med" type="triangle"/>
          </a:ln>
        </p:spPr>
      </p:cxnSp>
      <p:grpSp>
        <p:nvGrpSpPr>
          <p:cNvPr id="293" name="Google Shape;293;p27"/>
          <p:cNvGrpSpPr/>
          <p:nvPr/>
        </p:nvGrpSpPr>
        <p:grpSpPr>
          <a:xfrm rot="1237346">
            <a:off x="4281977" y="3524636"/>
            <a:ext cx="640933" cy="798881"/>
            <a:chOff x="4435830" y="3543073"/>
            <a:chExt cx="640948" cy="798900"/>
          </a:xfrm>
        </p:grpSpPr>
        <p:sp>
          <p:nvSpPr>
            <p:cNvPr id="294" name="Google Shape;294;p27"/>
            <p:cNvSpPr/>
            <p:nvPr/>
          </p:nvSpPr>
          <p:spPr>
            <a:xfrm rot="3392258">
              <a:off x="4413381" y="3828308"/>
              <a:ext cx="762286" cy="191526"/>
            </a:xfrm>
            <a:custGeom>
              <a:rect b="b" l="l" r="r" t="t"/>
              <a:pathLst>
                <a:path extrusionOk="0" h="21330" w="56742">
                  <a:moveTo>
                    <a:pt x="0" y="4153"/>
                  </a:moveTo>
                  <a:cubicBezTo>
                    <a:pt x="16945" y="-6014"/>
                    <a:pt x="47904" y="3655"/>
                    <a:pt x="56742" y="21330"/>
                  </a:cubicBezTo>
                </a:path>
              </a:pathLst>
            </a:custGeom>
            <a:noFill/>
            <a:ln cap="flat" cmpd="sng" w="9525">
              <a:solidFill>
                <a:schemeClr val="dk1"/>
              </a:solidFill>
              <a:prstDash val="solid"/>
              <a:round/>
              <a:headEnd len="med" w="med" type="triangle"/>
              <a:tailEnd len="med" w="med" type="none"/>
            </a:ln>
          </p:spPr>
        </p:sp>
        <p:sp>
          <p:nvSpPr>
            <p:cNvPr id="295" name="Google Shape;295;p27"/>
            <p:cNvSpPr/>
            <p:nvPr/>
          </p:nvSpPr>
          <p:spPr>
            <a:xfrm rot="-7482994">
              <a:off x="4354745" y="3871896"/>
              <a:ext cx="720338" cy="205459"/>
            </a:xfrm>
            <a:custGeom>
              <a:rect b="b" l="l" r="r" t="t"/>
              <a:pathLst>
                <a:path extrusionOk="0" h="21330" w="56742">
                  <a:moveTo>
                    <a:pt x="0" y="4153"/>
                  </a:moveTo>
                  <a:cubicBezTo>
                    <a:pt x="16945" y="-6014"/>
                    <a:pt x="47904" y="3655"/>
                    <a:pt x="56742" y="21330"/>
                  </a:cubicBezTo>
                </a:path>
              </a:pathLst>
            </a:custGeom>
            <a:noFill/>
            <a:ln cap="flat" cmpd="sng" w="9525">
              <a:solidFill>
                <a:schemeClr val="dk1"/>
              </a:solidFill>
              <a:prstDash val="solid"/>
              <a:round/>
              <a:headEnd len="med" w="med" type="triangle"/>
              <a:tailEnd len="med" w="med" type="none"/>
            </a:ln>
          </p:spPr>
        </p:sp>
      </p:grpSp>
      <p:sp>
        <p:nvSpPr>
          <p:cNvPr id="296" name="Google Shape;296;p27"/>
          <p:cNvSpPr txBox="1"/>
          <p:nvPr/>
        </p:nvSpPr>
        <p:spPr>
          <a:xfrm rot="-2328">
            <a:off x="4646737" y="3616316"/>
            <a:ext cx="1772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Merriweather Light"/>
                <a:ea typeface="Merriweather Light"/>
                <a:cs typeface="Merriweather Light"/>
                <a:sym typeface="Merriweather Light"/>
              </a:rPr>
              <a:t>Processed Voice Data</a:t>
            </a:r>
            <a:endParaRPr sz="1200">
              <a:solidFill>
                <a:schemeClr val="dk1"/>
              </a:solidFill>
              <a:latin typeface="Merriweather Light"/>
              <a:ea typeface="Merriweather Light"/>
              <a:cs typeface="Merriweather Light"/>
              <a:sym typeface="Merriweather Light"/>
            </a:endParaRPr>
          </a:p>
        </p:txBody>
      </p:sp>
      <p:grpSp>
        <p:nvGrpSpPr>
          <p:cNvPr id="297" name="Google Shape;297;p27"/>
          <p:cNvGrpSpPr/>
          <p:nvPr/>
        </p:nvGrpSpPr>
        <p:grpSpPr>
          <a:xfrm rot="347506">
            <a:off x="5411039" y="3332192"/>
            <a:ext cx="1956195" cy="1584269"/>
            <a:chOff x="5948674" y="3342449"/>
            <a:chExt cx="1443026" cy="1462275"/>
          </a:xfrm>
        </p:grpSpPr>
        <p:sp>
          <p:nvSpPr>
            <p:cNvPr id="298" name="Google Shape;298;p27"/>
            <p:cNvSpPr/>
            <p:nvPr/>
          </p:nvSpPr>
          <p:spPr>
            <a:xfrm flipH="1" rot="-1954861">
              <a:off x="5849996" y="3781885"/>
              <a:ext cx="1640380" cy="416608"/>
            </a:xfrm>
            <a:custGeom>
              <a:rect b="b" l="l" r="r" t="t"/>
              <a:pathLst>
                <a:path extrusionOk="0" h="21330" w="56742">
                  <a:moveTo>
                    <a:pt x="0" y="4153"/>
                  </a:moveTo>
                  <a:cubicBezTo>
                    <a:pt x="16945" y="-6014"/>
                    <a:pt x="47904" y="3655"/>
                    <a:pt x="56742" y="21330"/>
                  </a:cubicBezTo>
                </a:path>
              </a:pathLst>
            </a:custGeom>
            <a:noFill/>
            <a:ln cap="flat" cmpd="sng" w="9525">
              <a:solidFill>
                <a:schemeClr val="dk1"/>
              </a:solidFill>
              <a:prstDash val="solid"/>
              <a:round/>
              <a:headEnd len="med" w="med" type="triangle"/>
              <a:tailEnd len="med" w="med" type="none"/>
            </a:ln>
          </p:spPr>
        </p:sp>
        <p:sp>
          <p:nvSpPr>
            <p:cNvPr id="299" name="Google Shape;299;p27"/>
            <p:cNvSpPr/>
            <p:nvPr/>
          </p:nvSpPr>
          <p:spPr>
            <a:xfrm flipH="1" rot="8904342">
              <a:off x="5900475" y="3949296"/>
              <a:ext cx="1531998" cy="457910"/>
            </a:xfrm>
            <a:custGeom>
              <a:rect b="b" l="l" r="r" t="t"/>
              <a:pathLst>
                <a:path extrusionOk="0" h="21330" w="56742">
                  <a:moveTo>
                    <a:pt x="0" y="4153"/>
                  </a:moveTo>
                  <a:cubicBezTo>
                    <a:pt x="16945" y="-6014"/>
                    <a:pt x="47904" y="3655"/>
                    <a:pt x="56742" y="21330"/>
                  </a:cubicBezTo>
                </a:path>
              </a:pathLst>
            </a:custGeom>
            <a:noFill/>
            <a:ln cap="flat" cmpd="sng" w="9525">
              <a:solidFill>
                <a:schemeClr val="dk1"/>
              </a:solidFill>
              <a:prstDash val="solid"/>
              <a:round/>
              <a:headEnd len="med" w="med" type="triangle"/>
              <a:tailEnd len="med" w="med" type="none"/>
            </a:ln>
          </p:spPr>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8"/>
          <p:cNvSpPr txBox="1"/>
          <p:nvPr>
            <p:ph idx="4294967295" type="title"/>
          </p:nvPr>
        </p:nvSpPr>
        <p:spPr>
          <a:xfrm>
            <a:off x="311700" y="2164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Backend Logic (Multiplayer)</a:t>
            </a:r>
            <a:endParaRPr/>
          </a:p>
        </p:txBody>
      </p:sp>
      <p:sp>
        <p:nvSpPr>
          <p:cNvPr id="305" name="Google Shape;305;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descr="OAuth - Wikipedia" id="306" name="Google Shape;306;p28"/>
          <p:cNvPicPr preferRelativeResize="0"/>
          <p:nvPr/>
        </p:nvPicPr>
        <p:blipFill>
          <a:blip r:embed="rId3">
            <a:alphaModFix/>
          </a:blip>
          <a:stretch>
            <a:fillRect/>
          </a:stretch>
        </p:blipFill>
        <p:spPr>
          <a:xfrm>
            <a:off x="798275" y="996563"/>
            <a:ext cx="1371600" cy="1371600"/>
          </a:xfrm>
          <a:prstGeom prst="rect">
            <a:avLst/>
          </a:prstGeom>
          <a:noFill/>
          <a:ln>
            <a:noFill/>
          </a:ln>
        </p:spPr>
      </p:pic>
      <p:grpSp>
        <p:nvGrpSpPr>
          <p:cNvPr id="307" name="Google Shape;307;p28"/>
          <p:cNvGrpSpPr/>
          <p:nvPr/>
        </p:nvGrpSpPr>
        <p:grpSpPr>
          <a:xfrm>
            <a:off x="881275" y="3421665"/>
            <a:ext cx="1443000" cy="1446023"/>
            <a:chOff x="875700" y="3063827"/>
            <a:chExt cx="1443000" cy="1446023"/>
          </a:xfrm>
        </p:grpSpPr>
        <p:pic>
          <p:nvPicPr>
            <p:cNvPr id="308" name="Google Shape;308;p28"/>
            <p:cNvPicPr preferRelativeResize="0"/>
            <p:nvPr/>
          </p:nvPicPr>
          <p:blipFill>
            <a:blip r:embed="rId4">
              <a:alphaModFix/>
            </a:blip>
            <a:stretch>
              <a:fillRect/>
            </a:stretch>
          </p:blipFill>
          <p:spPr>
            <a:xfrm>
              <a:off x="1081669" y="3063827"/>
              <a:ext cx="1031050" cy="1024162"/>
            </a:xfrm>
            <a:prstGeom prst="rect">
              <a:avLst/>
            </a:prstGeom>
            <a:noFill/>
            <a:ln>
              <a:noFill/>
            </a:ln>
          </p:spPr>
        </p:pic>
        <p:sp>
          <p:nvSpPr>
            <p:cNvPr id="309" name="Google Shape;309;p28"/>
            <p:cNvSpPr txBox="1"/>
            <p:nvPr/>
          </p:nvSpPr>
          <p:spPr>
            <a:xfrm>
              <a:off x="875700" y="4140850"/>
              <a:ext cx="1443000" cy="3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erriweather Light"/>
                  <a:ea typeface="Merriweather Light"/>
                  <a:cs typeface="Merriweather Light"/>
                  <a:sym typeface="Merriweather Light"/>
                </a:rPr>
                <a:t>Google Photos</a:t>
              </a:r>
              <a:endParaRPr>
                <a:latin typeface="Merriweather Light"/>
                <a:ea typeface="Merriweather Light"/>
                <a:cs typeface="Merriweather Light"/>
                <a:sym typeface="Merriweather Light"/>
              </a:endParaRPr>
            </a:p>
          </p:txBody>
        </p:sp>
      </p:grpSp>
      <p:grpSp>
        <p:nvGrpSpPr>
          <p:cNvPr id="310" name="Google Shape;310;p28"/>
          <p:cNvGrpSpPr/>
          <p:nvPr/>
        </p:nvGrpSpPr>
        <p:grpSpPr>
          <a:xfrm>
            <a:off x="3935230" y="2134034"/>
            <a:ext cx="1334412" cy="1584187"/>
            <a:chOff x="3877810" y="2409200"/>
            <a:chExt cx="1006040" cy="1122900"/>
          </a:xfrm>
        </p:grpSpPr>
        <p:pic>
          <p:nvPicPr>
            <p:cNvPr descr="Computer Png Images - Free Download on Freepik" id="311" name="Google Shape;311;p28"/>
            <p:cNvPicPr preferRelativeResize="0"/>
            <p:nvPr/>
          </p:nvPicPr>
          <p:blipFill rotWithShape="1">
            <a:blip r:embed="rId5">
              <a:alphaModFix/>
            </a:blip>
            <a:srcRect b="10767" l="0" r="0" t="9822"/>
            <a:stretch/>
          </p:blipFill>
          <p:spPr>
            <a:xfrm>
              <a:off x="3877810" y="2409200"/>
              <a:ext cx="1006040" cy="798900"/>
            </a:xfrm>
            <a:prstGeom prst="rect">
              <a:avLst/>
            </a:prstGeom>
            <a:noFill/>
            <a:ln>
              <a:noFill/>
            </a:ln>
          </p:spPr>
        </p:pic>
        <p:pic>
          <p:nvPicPr>
            <p:cNvPr id="312" name="Google Shape;312;p28"/>
            <p:cNvPicPr preferRelativeResize="0"/>
            <p:nvPr/>
          </p:nvPicPr>
          <p:blipFill>
            <a:blip r:embed="rId6">
              <a:alphaModFix/>
            </a:blip>
            <a:stretch>
              <a:fillRect/>
            </a:stretch>
          </p:blipFill>
          <p:spPr>
            <a:xfrm>
              <a:off x="4184022" y="2504752"/>
              <a:ext cx="393600" cy="393600"/>
            </a:xfrm>
            <a:prstGeom prst="rect">
              <a:avLst/>
            </a:prstGeom>
            <a:noFill/>
            <a:ln>
              <a:noFill/>
            </a:ln>
          </p:spPr>
        </p:pic>
        <p:sp>
          <p:nvSpPr>
            <p:cNvPr id="313" name="Google Shape;313;p28"/>
            <p:cNvSpPr txBox="1"/>
            <p:nvPr/>
          </p:nvSpPr>
          <p:spPr>
            <a:xfrm>
              <a:off x="4029375" y="3131900"/>
              <a:ext cx="7029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erriweather Light"/>
                  <a:ea typeface="Merriweather Light"/>
                  <a:cs typeface="Merriweather Light"/>
                  <a:sym typeface="Merriweather Light"/>
                </a:rPr>
                <a:t>Host</a:t>
              </a:r>
              <a:endParaRPr>
                <a:latin typeface="Merriweather Light"/>
                <a:ea typeface="Merriweather Light"/>
                <a:cs typeface="Merriweather Light"/>
                <a:sym typeface="Merriweather Light"/>
              </a:endParaRPr>
            </a:p>
          </p:txBody>
        </p:sp>
      </p:grpSp>
      <p:grpSp>
        <p:nvGrpSpPr>
          <p:cNvPr id="314" name="Google Shape;314;p28"/>
          <p:cNvGrpSpPr/>
          <p:nvPr/>
        </p:nvGrpSpPr>
        <p:grpSpPr>
          <a:xfrm>
            <a:off x="7223085" y="2617200"/>
            <a:ext cx="1006040" cy="798900"/>
            <a:chOff x="7303860" y="2576975"/>
            <a:chExt cx="1006040" cy="798900"/>
          </a:xfrm>
        </p:grpSpPr>
        <p:pic>
          <p:nvPicPr>
            <p:cNvPr descr="Computer Png Images - Free Download on Freepik" id="315" name="Google Shape;315;p28"/>
            <p:cNvPicPr preferRelativeResize="0"/>
            <p:nvPr/>
          </p:nvPicPr>
          <p:blipFill rotWithShape="1">
            <a:blip r:embed="rId5">
              <a:alphaModFix/>
            </a:blip>
            <a:srcRect b="10767" l="0" r="0" t="9822"/>
            <a:stretch/>
          </p:blipFill>
          <p:spPr>
            <a:xfrm>
              <a:off x="7303860" y="2576975"/>
              <a:ext cx="1006040" cy="798900"/>
            </a:xfrm>
            <a:prstGeom prst="rect">
              <a:avLst/>
            </a:prstGeom>
            <a:noFill/>
            <a:ln>
              <a:noFill/>
            </a:ln>
          </p:spPr>
        </p:pic>
        <p:sp>
          <p:nvSpPr>
            <p:cNvPr id="316" name="Google Shape;316;p28"/>
            <p:cNvSpPr txBox="1"/>
            <p:nvPr/>
          </p:nvSpPr>
          <p:spPr>
            <a:xfrm>
              <a:off x="7427525" y="2764325"/>
              <a:ext cx="758700" cy="25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erriweather Light"/>
                  <a:ea typeface="Merriweather Light"/>
                  <a:cs typeface="Merriweather Light"/>
                  <a:sym typeface="Merriweather Light"/>
                </a:rPr>
                <a:t>Client</a:t>
              </a:r>
              <a:endParaRPr>
                <a:latin typeface="Merriweather Light"/>
                <a:ea typeface="Merriweather Light"/>
                <a:cs typeface="Merriweather Light"/>
                <a:sym typeface="Merriweather Light"/>
              </a:endParaRPr>
            </a:p>
          </p:txBody>
        </p:sp>
      </p:grpSp>
      <p:cxnSp>
        <p:nvCxnSpPr>
          <p:cNvPr id="317" name="Google Shape;317;p28"/>
          <p:cNvCxnSpPr/>
          <p:nvPr/>
        </p:nvCxnSpPr>
        <p:spPr>
          <a:xfrm flipH="1" rot="10800000">
            <a:off x="5442000" y="2789738"/>
            <a:ext cx="1555800" cy="5400"/>
          </a:xfrm>
          <a:prstGeom prst="straightConnector1">
            <a:avLst/>
          </a:prstGeom>
          <a:noFill/>
          <a:ln cap="flat" cmpd="sng" w="9525">
            <a:solidFill>
              <a:srgbClr val="FF0000"/>
            </a:solidFill>
            <a:prstDash val="solid"/>
            <a:round/>
            <a:headEnd len="med" w="med" type="triangle"/>
            <a:tailEnd len="med" w="med" type="triangle"/>
          </a:ln>
        </p:spPr>
      </p:cxnSp>
      <p:sp>
        <p:nvSpPr>
          <p:cNvPr id="318" name="Google Shape;318;p28"/>
          <p:cNvSpPr txBox="1"/>
          <p:nvPr/>
        </p:nvSpPr>
        <p:spPr>
          <a:xfrm>
            <a:off x="5663400" y="2722975"/>
            <a:ext cx="1113000" cy="69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0000"/>
                </a:solidFill>
                <a:latin typeface="Merriweather Light"/>
                <a:ea typeface="Merriweather Light"/>
                <a:cs typeface="Merriweather Light"/>
                <a:sym typeface="Merriweather Light"/>
              </a:rPr>
              <a:t>Unity Relay Transport</a:t>
            </a:r>
            <a:endParaRPr sz="1300">
              <a:solidFill>
                <a:srgbClr val="FF0000"/>
              </a:solidFill>
              <a:latin typeface="Merriweather Light"/>
              <a:ea typeface="Merriweather Light"/>
              <a:cs typeface="Merriweather Light"/>
              <a:sym typeface="Merriweather Light"/>
            </a:endParaRPr>
          </a:p>
        </p:txBody>
      </p:sp>
      <p:sp>
        <p:nvSpPr>
          <p:cNvPr id="319" name="Google Shape;319;p28"/>
          <p:cNvSpPr/>
          <p:nvPr/>
        </p:nvSpPr>
        <p:spPr>
          <a:xfrm>
            <a:off x="2260288" y="1670125"/>
            <a:ext cx="1643106" cy="533250"/>
          </a:xfrm>
          <a:custGeom>
            <a:rect b="b" l="l" r="r" t="t"/>
            <a:pathLst>
              <a:path extrusionOk="0" h="21330" w="56742">
                <a:moveTo>
                  <a:pt x="0" y="4153"/>
                </a:moveTo>
                <a:cubicBezTo>
                  <a:pt x="16945" y="-6014"/>
                  <a:pt x="47904" y="3655"/>
                  <a:pt x="56742" y="21330"/>
                </a:cubicBezTo>
              </a:path>
            </a:pathLst>
          </a:custGeom>
          <a:noFill/>
          <a:ln cap="flat" cmpd="sng" w="9525">
            <a:solidFill>
              <a:schemeClr val="dk1"/>
            </a:solidFill>
            <a:prstDash val="solid"/>
            <a:round/>
            <a:headEnd len="med" w="med" type="triangle"/>
            <a:tailEnd len="med" w="med" type="none"/>
          </a:ln>
        </p:spPr>
      </p:sp>
      <p:sp>
        <p:nvSpPr>
          <p:cNvPr id="320" name="Google Shape;320;p28"/>
          <p:cNvSpPr/>
          <p:nvPr/>
        </p:nvSpPr>
        <p:spPr>
          <a:xfrm rot="10800000">
            <a:off x="2141205" y="2038500"/>
            <a:ext cx="1672045" cy="533250"/>
          </a:xfrm>
          <a:custGeom>
            <a:rect b="b" l="l" r="r" t="t"/>
            <a:pathLst>
              <a:path extrusionOk="0" h="21330" w="56742">
                <a:moveTo>
                  <a:pt x="0" y="4153"/>
                </a:moveTo>
                <a:cubicBezTo>
                  <a:pt x="16945" y="-6014"/>
                  <a:pt x="47904" y="3655"/>
                  <a:pt x="56742" y="21330"/>
                </a:cubicBezTo>
              </a:path>
            </a:pathLst>
          </a:custGeom>
          <a:noFill/>
          <a:ln cap="flat" cmpd="sng" w="9525">
            <a:solidFill>
              <a:schemeClr val="dk1"/>
            </a:solidFill>
            <a:prstDash val="solid"/>
            <a:round/>
            <a:headEnd len="med" w="med" type="triangle"/>
            <a:tailEnd len="med" w="med" type="none"/>
          </a:ln>
        </p:spPr>
      </p:sp>
      <p:sp>
        <p:nvSpPr>
          <p:cNvPr id="321" name="Google Shape;321;p28"/>
          <p:cNvSpPr txBox="1"/>
          <p:nvPr/>
        </p:nvSpPr>
        <p:spPr>
          <a:xfrm>
            <a:off x="2572470" y="1347025"/>
            <a:ext cx="1555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Merriweather Light"/>
                <a:ea typeface="Merriweather Light"/>
                <a:cs typeface="Merriweather Light"/>
                <a:sym typeface="Merriweather Light"/>
              </a:rPr>
              <a:t>HTTP Requests</a:t>
            </a:r>
            <a:endParaRPr sz="1200">
              <a:solidFill>
                <a:schemeClr val="dk1"/>
              </a:solidFill>
              <a:latin typeface="Merriweather Light"/>
              <a:ea typeface="Merriweather Light"/>
              <a:cs typeface="Merriweather Light"/>
              <a:sym typeface="Merriweather Light"/>
            </a:endParaRPr>
          </a:p>
        </p:txBody>
      </p:sp>
      <p:sp>
        <p:nvSpPr>
          <p:cNvPr id="322" name="Google Shape;322;p28"/>
          <p:cNvSpPr txBox="1"/>
          <p:nvPr/>
        </p:nvSpPr>
        <p:spPr>
          <a:xfrm>
            <a:off x="1083625" y="2524613"/>
            <a:ext cx="2914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Merriweather Light"/>
                <a:ea typeface="Merriweather Light"/>
                <a:cs typeface="Merriweather Light"/>
                <a:sym typeface="Merriweather Light"/>
              </a:rPr>
              <a:t>Authorization Code/Access Token</a:t>
            </a:r>
            <a:endParaRPr sz="1200">
              <a:solidFill>
                <a:schemeClr val="dk1"/>
              </a:solidFill>
              <a:latin typeface="Merriweather Light"/>
              <a:ea typeface="Merriweather Light"/>
              <a:cs typeface="Merriweather Light"/>
              <a:sym typeface="Merriweather Light"/>
            </a:endParaRPr>
          </a:p>
        </p:txBody>
      </p:sp>
      <p:sp>
        <p:nvSpPr>
          <p:cNvPr id="323" name="Google Shape;323;p28"/>
          <p:cNvSpPr/>
          <p:nvPr/>
        </p:nvSpPr>
        <p:spPr>
          <a:xfrm rot="8810509">
            <a:off x="2230666" y="3322406"/>
            <a:ext cx="1763097" cy="659457"/>
          </a:xfrm>
          <a:custGeom>
            <a:rect b="b" l="l" r="r" t="t"/>
            <a:pathLst>
              <a:path extrusionOk="0" h="21330" w="56742">
                <a:moveTo>
                  <a:pt x="0" y="4153"/>
                </a:moveTo>
                <a:cubicBezTo>
                  <a:pt x="16945" y="-6014"/>
                  <a:pt x="47904" y="3655"/>
                  <a:pt x="56742" y="21330"/>
                </a:cubicBezTo>
              </a:path>
            </a:pathLst>
          </a:custGeom>
          <a:noFill/>
          <a:ln cap="flat" cmpd="sng" w="9525">
            <a:solidFill>
              <a:schemeClr val="dk1"/>
            </a:solidFill>
            <a:prstDash val="solid"/>
            <a:round/>
            <a:headEnd len="med" w="med" type="triangle"/>
            <a:tailEnd len="med" w="med" type="none"/>
          </a:ln>
        </p:spPr>
      </p:sp>
      <p:sp>
        <p:nvSpPr>
          <p:cNvPr id="324" name="Google Shape;324;p28"/>
          <p:cNvSpPr/>
          <p:nvPr/>
        </p:nvSpPr>
        <p:spPr>
          <a:xfrm rot="-2102627">
            <a:off x="2125024" y="3008376"/>
            <a:ext cx="1672015" cy="702647"/>
          </a:xfrm>
          <a:custGeom>
            <a:rect b="b" l="l" r="r" t="t"/>
            <a:pathLst>
              <a:path extrusionOk="0" h="21330" w="56742">
                <a:moveTo>
                  <a:pt x="0" y="4153"/>
                </a:moveTo>
                <a:cubicBezTo>
                  <a:pt x="16945" y="-6014"/>
                  <a:pt x="47904" y="3655"/>
                  <a:pt x="56742" y="21330"/>
                </a:cubicBezTo>
              </a:path>
            </a:pathLst>
          </a:custGeom>
          <a:noFill/>
          <a:ln cap="flat" cmpd="sng" w="9525">
            <a:solidFill>
              <a:schemeClr val="dk1"/>
            </a:solidFill>
            <a:prstDash val="solid"/>
            <a:round/>
            <a:headEnd len="med" w="med" type="triangle"/>
            <a:tailEnd len="med" w="med" type="none"/>
          </a:ln>
        </p:spPr>
      </p:sp>
      <p:sp>
        <p:nvSpPr>
          <p:cNvPr id="325" name="Google Shape;325;p28"/>
          <p:cNvSpPr txBox="1"/>
          <p:nvPr/>
        </p:nvSpPr>
        <p:spPr>
          <a:xfrm>
            <a:off x="1418750" y="2973150"/>
            <a:ext cx="1334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Merriweather Light"/>
                <a:ea typeface="Merriweather Light"/>
                <a:cs typeface="Merriweather Light"/>
                <a:sym typeface="Merriweather Light"/>
              </a:rPr>
              <a:t>API Requests</a:t>
            </a:r>
            <a:endParaRPr sz="1200">
              <a:solidFill>
                <a:schemeClr val="dk1"/>
              </a:solidFill>
              <a:latin typeface="Merriweather Light"/>
              <a:ea typeface="Merriweather Light"/>
              <a:cs typeface="Merriweather Light"/>
              <a:sym typeface="Merriweather Light"/>
            </a:endParaRPr>
          </a:p>
        </p:txBody>
      </p:sp>
      <p:sp>
        <p:nvSpPr>
          <p:cNvPr id="326" name="Google Shape;326;p28"/>
          <p:cNvSpPr txBox="1"/>
          <p:nvPr/>
        </p:nvSpPr>
        <p:spPr>
          <a:xfrm>
            <a:off x="2296725" y="4009625"/>
            <a:ext cx="1672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Merriweather Light"/>
                <a:ea typeface="Merriweather Light"/>
                <a:cs typeface="Merriweather Light"/>
                <a:sym typeface="Merriweather Light"/>
              </a:rPr>
              <a:t>Photo Information</a:t>
            </a:r>
            <a:endParaRPr sz="1200">
              <a:solidFill>
                <a:schemeClr val="dk1"/>
              </a:solidFill>
              <a:latin typeface="Merriweather Light"/>
              <a:ea typeface="Merriweather Light"/>
              <a:cs typeface="Merriweather Light"/>
              <a:sym typeface="Merriweather Light"/>
            </a:endParaRPr>
          </a:p>
        </p:txBody>
      </p:sp>
      <p:sp>
        <p:nvSpPr>
          <p:cNvPr id="327" name="Google Shape;327;p28"/>
          <p:cNvSpPr txBox="1"/>
          <p:nvPr/>
        </p:nvSpPr>
        <p:spPr>
          <a:xfrm>
            <a:off x="5435538" y="2181175"/>
            <a:ext cx="1113000" cy="2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FF0000"/>
                </a:solidFill>
                <a:latin typeface="Merriweather Light"/>
                <a:ea typeface="Merriweather Light"/>
                <a:cs typeface="Merriweather Light"/>
                <a:sym typeface="Merriweather Light"/>
              </a:rPr>
              <a:t>Game data</a:t>
            </a:r>
            <a:endParaRPr sz="1300">
              <a:solidFill>
                <a:srgbClr val="FF0000"/>
              </a:solidFill>
              <a:latin typeface="Merriweather Light"/>
              <a:ea typeface="Merriweather Light"/>
              <a:cs typeface="Merriweather Light"/>
              <a:sym typeface="Merriweather Light"/>
            </a:endParaRPr>
          </a:p>
        </p:txBody>
      </p:sp>
      <p:sp>
        <p:nvSpPr>
          <p:cNvPr id="328" name="Google Shape;328;p28"/>
          <p:cNvSpPr txBox="1"/>
          <p:nvPr/>
        </p:nvSpPr>
        <p:spPr>
          <a:xfrm>
            <a:off x="6560175" y="2203138"/>
            <a:ext cx="1113000" cy="2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FF0000"/>
                </a:solidFill>
                <a:latin typeface="Merriweather Light"/>
                <a:ea typeface="Merriweather Light"/>
                <a:cs typeface="Merriweather Light"/>
                <a:sym typeface="Merriweather Light"/>
              </a:rPr>
              <a:t>Game data</a:t>
            </a:r>
            <a:endParaRPr sz="1300">
              <a:solidFill>
                <a:srgbClr val="FF0000"/>
              </a:solidFill>
              <a:latin typeface="Merriweather Light"/>
              <a:ea typeface="Merriweather Light"/>
              <a:cs typeface="Merriweather Light"/>
              <a:sym typeface="Merriweather Light"/>
            </a:endParaRPr>
          </a:p>
        </p:txBody>
      </p:sp>
      <p:grpSp>
        <p:nvGrpSpPr>
          <p:cNvPr id="329" name="Google Shape;329;p28"/>
          <p:cNvGrpSpPr/>
          <p:nvPr/>
        </p:nvGrpSpPr>
        <p:grpSpPr>
          <a:xfrm>
            <a:off x="6118935" y="1237813"/>
            <a:ext cx="1006040" cy="798900"/>
            <a:chOff x="6944010" y="2962875"/>
            <a:chExt cx="1006040" cy="798900"/>
          </a:xfrm>
        </p:grpSpPr>
        <p:pic>
          <p:nvPicPr>
            <p:cNvPr descr="Computer Png Images - Free Download on Freepik" id="330" name="Google Shape;330;p28"/>
            <p:cNvPicPr preferRelativeResize="0"/>
            <p:nvPr/>
          </p:nvPicPr>
          <p:blipFill rotWithShape="1">
            <a:blip r:embed="rId5">
              <a:alphaModFix/>
            </a:blip>
            <a:srcRect b="10767" l="0" r="0" t="9822"/>
            <a:stretch/>
          </p:blipFill>
          <p:spPr>
            <a:xfrm>
              <a:off x="6944010" y="2962875"/>
              <a:ext cx="1006040" cy="798900"/>
            </a:xfrm>
            <a:prstGeom prst="rect">
              <a:avLst/>
            </a:prstGeom>
            <a:noFill/>
            <a:ln>
              <a:noFill/>
            </a:ln>
          </p:spPr>
        </p:pic>
        <p:sp>
          <p:nvSpPr>
            <p:cNvPr id="331" name="Google Shape;331;p28"/>
            <p:cNvSpPr txBox="1"/>
            <p:nvPr/>
          </p:nvSpPr>
          <p:spPr>
            <a:xfrm>
              <a:off x="7067675" y="3134650"/>
              <a:ext cx="758700" cy="25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erriweather Light"/>
                  <a:ea typeface="Merriweather Light"/>
                  <a:cs typeface="Merriweather Light"/>
                  <a:sym typeface="Merriweather Light"/>
                </a:rPr>
                <a:t>Relay</a:t>
              </a:r>
              <a:endParaRPr>
                <a:latin typeface="Merriweather Light"/>
                <a:ea typeface="Merriweather Light"/>
                <a:cs typeface="Merriweather Light"/>
                <a:sym typeface="Merriweather Light"/>
              </a:endParaRPr>
            </a:p>
          </p:txBody>
        </p:sp>
      </p:grpSp>
      <p:cxnSp>
        <p:nvCxnSpPr>
          <p:cNvPr id="332" name="Google Shape;332;p28"/>
          <p:cNvCxnSpPr/>
          <p:nvPr/>
        </p:nvCxnSpPr>
        <p:spPr>
          <a:xfrm flipH="1" rot="10800000">
            <a:off x="5336125" y="1883875"/>
            <a:ext cx="687900" cy="463500"/>
          </a:xfrm>
          <a:prstGeom prst="straightConnector1">
            <a:avLst/>
          </a:prstGeom>
          <a:noFill/>
          <a:ln cap="flat" cmpd="sng" w="9525">
            <a:solidFill>
              <a:srgbClr val="FF0000"/>
            </a:solidFill>
            <a:prstDash val="solid"/>
            <a:round/>
            <a:headEnd len="med" w="med" type="none"/>
            <a:tailEnd len="med" w="med" type="triangle"/>
          </a:ln>
        </p:spPr>
      </p:cxnSp>
      <p:cxnSp>
        <p:nvCxnSpPr>
          <p:cNvPr id="333" name="Google Shape;333;p28"/>
          <p:cNvCxnSpPr/>
          <p:nvPr/>
        </p:nvCxnSpPr>
        <p:spPr>
          <a:xfrm rot="10800000">
            <a:off x="7177581" y="1869613"/>
            <a:ext cx="586200" cy="629100"/>
          </a:xfrm>
          <a:prstGeom prst="straightConnector1">
            <a:avLst/>
          </a:prstGeom>
          <a:noFill/>
          <a:ln cap="flat" cmpd="sng" w="9525">
            <a:solidFill>
              <a:srgbClr val="FF0000"/>
            </a:solidFill>
            <a:prstDash val="solid"/>
            <a:round/>
            <a:headEnd len="med" w="med" type="none"/>
            <a:tailEnd len="med" w="med" type="triangle"/>
          </a:ln>
        </p:spPr>
      </p:cxnSp>
      <p:pic>
        <p:nvPicPr>
          <p:cNvPr descr="Unity Netcode - Custom Named Messages - YouTube" id="334" name="Google Shape;334;p28"/>
          <p:cNvPicPr preferRelativeResize="0"/>
          <p:nvPr/>
        </p:nvPicPr>
        <p:blipFill rotWithShape="1">
          <a:blip r:embed="rId7">
            <a:alphaModFix/>
          </a:blip>
          <a:srcRect b="62267" l="18398" r="32115" t="13839"/>
          <a:stretch/>
        </p:blipFill>
        <p:spPr>
          <a:xfrm>
            <a:off x="6275250" y="606237"/>
            <a:ext cx="1371600" cy="434320"/>
          </a:xfrm>
          <a:prstGeom prst="rect">
            <a:avLst/>
          </a:prstGeom>
          <a:noFill/>
          <a:ln>
            <a:noFill/>
          </a:ln>
        </p:spPr>
      </p:pic>
      <p:sp>
        <p:nvSpPr>
          <p:cNvPr id="335" name="Google Shape;335;p28"/>
          <p:cNvSpPr txBox="1"/>
          <p:nvPr/>
        </p:nvSpPr>
        <p:spPr>
          <a:xfrm>
            <a:off x="4912525" y="1192975"/>
            <a:ext cx="1006200" cy="2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FF0000"/>
                </a:solidFill>
                <a:latin typeface="Merriweather Light"/>
                <a:ea typeface="Merriweather Light"/>
                <a:cs typeface="Merriweather Light"/>
                <a:sym typeface="Merriweather Light"/>
              </a:rPr>
              <a:t>Create</a:t>
            </a:r>
            <a:endParaRPr sz="1300">
              <a:solidFill>
                <a:srgbClr val="FF0000"/>
              </a:solidFill>
              <a:latin typeface="Merriweather Light"/>
              <a:ea typeface="Merriweather Light"/>
              <a:cs typeface="Merriweather Light"/>
              <a:sym typeface="Merriweather Light"/>
            </a:endParaRPr>
          </a:p>
        </p:txBody>
      </p:sp>
      <p:sp>
        <p:nvSpPr>
          <p:cNvPr id="336" name="Google Shape;336;p28"/>
          <p:cNvSpPr txBox="1"/>
          <p:nvPr/>
        </p:nvSpPr>
        <p:spPr>
          <a:xfrm>
            <a:off x="7763775" y="1559625"/>
            <a:ext cx="825600" cy="2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FF0000"/>
                </a:solidFill>
                <a:latin typeface="Merriweather Light"/>
                <a:ea typeface="Merriweather Light"/>
                <a:cs typeface="Merriweather Light"/>
                <a:sym typeface="Merriweather Light"/>
              </a:rPr>
              <a:t>Create</a:t>
            </a:r>
            <a:endParaRPr sz="1300">
              <a:solidFill>
                <a:srgbClr val="FF0000"/>
              </a:solidFill>
              <a:latin typeface="Merriweather Light"/>
              <a:ea typeface="Merriweather Light"/>
              <a:cs typeface="Merriweather Light"/>
              <a:sym typeface="Merriweather Light"/>
            </a:endParaRPr>
          </a:p>
        </p:txBody>
      </p:sp>
      <p:cxnSp>
        <p:nvCxnSpPr>
          <p:cNvPr id="337" name="Google Shape;337;p28"/>
          <p:cNvCxnSpPr/>
          <p:nvPr/>
        </p:nvCxnSpPr>
        <p:spPr>
          <a:xfrm flipH="1">
            <a:off x="5103200" y="1075975"/>
            <a:ext cx="1121100" cy="922200"/>
          </a:xfrm>
          <a:prstGeom prst="straightConnector1">
            <a:avLst/>
          </a:prstGeom>
          <a:noFill/>
          <a:ln cap="flat" cmpd="sng" w="9525">
            <a:solidFill>
              <a:srgbClr val="FF0000"/>
            </a:solidFill>
            <a:prstDash val="solid"/>
            <a:round/>
            <a:headEnd len="med" w="med" type="none"/>
            <a:tailEnd len="med" w="med" type="triangle"/>
          </a:ln>
        </p:spPr>
      </p:cxnSp>
      <p:cxnSp>
        <p:nvCxnSpPr>
          <p:cNvPr id="338" name="Google Shape;338;p28"/>
          <p:cNvCxnSpPr/>
          <p:nvPr/>
        </p:nvCxnSpPr>
        <p:spPr>
          <a:xfrm>
            <a:off x="7638050" y="1066325"/>
            <a:ext cx="291000" cy="1418700"/>
          </a:xfrm>
          <a:prstGeom prst="straightConnector1">
            <a:avLst/>
          </a:prstGeom>
          <a:noFill/>
          <a:ln cap="flat" cmpd="sng" w="9525">
            <a:solidFill>
              <a:srgbClr val="FF0000"/>
            </a:solidFill>
            <a:prstDash val="solid"/>
            <a:round/>
            <a:headEnd len="med" w="med" type="none"/>
            <a:tailEnd len="med" w="med" type="triangle"/>
          </a:ln>
        </p:spPr>
      </p:cxnSp>
      <p:pic>
        <p:nvPicPr>
          <p:cNvPr descr="Unity acquires Vivox in-game voice and text chat platform | Shacknews" id="339" name="Google Shape;339;p28"/>
          <p:cNvPicPr preferRelativeResize="0"/>
          <p:nvPr/>
        </p:nvPicPr>
        <p:blipFill>
          <a:blip r:embed="rId8">
            <a:alphaModFix/>
          </a:blip>
          <a:stretch>
            <a:fillRect/>
          </a:stretch>
        </p:blipFill>
        <p:spPr>
          <a:xfrm>
            <a:off x="4045875" y="4378925"/>
            <a:ext cx="1113125" cy="623274"/>
          </a:xfrm>
          <a:prstGeom prst="rect">
            <a:avLst/>
          </a:prstGeom>
          <a:noFill/>
          <a:ln>
            <a:noFill/>
          </a:ln>
        </p:spPr>
      </p:pic>
      <p:sp>
        <p:nvSpPr>
          <p:cNvPr id="340" name="Google Shape;340;p28"/>
          <p:cNvSpPr txBox="1"/>
          <p:nvPr/>
        </p:nvSpPr>
        <p:spPr>
          <a:xfrm>
            <a:off x="3556850" y="3739425"/>
            <a:ext cx="966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Merriweather Light"/>
                <a:ea typeface="Merriweather Light"/>
                <a:cs typeface="Merriweather Light"/>
                <a:sym typeface="Merriweather Light"/>
              </a:rPr>
              <a:t>Voice Data</a:t>
            </a:r>
            <a:endParaRPr sz="1200">
              <a:solidFill>
                <a:schemeClr val="dk1"/>
              </a:solidFill>
              <a:latin typeface="Merriweather Light"/>
              <a:ea typeface="Merriweather Light"/>
              <a:cs typeface="Merriweather Light"/>
              <a:sym typeface="Merriweather Light"/>
            </a:endParaRPr>
          </a:p>
        </p:txBody>
      </p:sp>
      <p:sp>
        <p:nvSpPr>
          <p:cNvPr id="341" name="Google Shape;341;p28"/>
          <p:cNvSpPr txBox="1"/>
          <p:nvPr/>
        </p:nvSpPr>
        <p:spPr>
          <a:xfrm rot="-3249">
            <a:off x="6481875" y="4210649"/>
            <a:ext cx="1269601"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Merriweather Light"/>
                <a:ea typeface="Merriweather Light"/>
                <a:cs typeface="Merriweather Light"/>
                <a:sym typeface="Merriweather Light"/>
              </a:rPr>
              <a:t>Voice Data</a:t>
            </a:r>
            <a:endParaRPr sz="1200">
              <a:solidFill>
                <a:schemeClr val="dk1"/>
              </a:solidFill>
              <a:latin typeface="Merriweather Light"/>
              <a:ea typeface="Merriweather Light"/>
              <a:cs typeface="Merriweather Light"/>
              <a:sym typeface="Merriweather Light"/>
            </a:endParaRPr>
          </a:p>
        </p:txBody>
      </p:sp>
      <p:grpSp>
        <p:nvGrpSpPr>
          <p:cNvPr id="342" name="Google Shape;342;p28"/>
          <p:cNvGrpSpPr/>
          <p:nvPr/>
        </p:nvGrpSpPr>
        <p:grpSpPr>
          <a:xfrm rot="1237346">
            <a:off x="4281977" y="3524636"/>
            <a:ext cx="640933" cy="798881"/>
            <a:chOff x="4435830" y="3543073"/>
            <a:chExt cx="640948" cy="798900"/>
          </a:xfrm>
        </p:grpSpPr>
        <p:sp>
          <p:nvSpPr>
            <p:cNvPr id="343" name="Google Shape;343;p28"/>
            <p:cNvSpPr/>
            <p:nvPr/>
          </p:nvSpPr>
          <p:spPr>
            <a:xfrm rot="3392258">
              <a:off x="4413381" y="3828308"/>
              <a:ext cx="762286" cy="191526"/>
            </a:xfrm>
            <a:custGeom>
              <a:rect b="b" l="l" r="r" t="t"/>
              <a:pathLst>
                <a:path extrusionOk="0" h="21330" w="56742">
                  <a:moveTo>
                    <a:pt x="0" y="4153"/>
                  </a:moveTo>
                  <a:cubicBezTo>
                    <a:pt x="16945" y="-6014"/>
                    <a:pt x="47904" y="3655"/>
                    <a:pt x="56742" y="21330"/>
                  </a:cubicBezTo>
                </a:path>
              </a:pathLst>
            </a:custGeom>
            <a:noFill/>
            <a:ln cap="flat" cmpd="sng" w="9525">
              <a:solidFill>
                <a:schemeClr val="dk1"/>
              </a:solidFill>
              <a:prstDash val="solid"/>
              <a:round/>
              <a:headEnd len="med" w="med" type="triangle"/>
              <a:tailEnd len="med" w="med" type="none"/>
            </a:ln>
          </p:spPr>
        </p:sp>
        <p:sp>
          <p:nvSpPr>
            <p:cNvPr id="344" name="Google Shape;344;p28"/>
            <p:cNvSpPr/>
            <p:nvPr/>
          </p:nvSpPr>
          <p:spPr>
            <a:xfrm rot="-7482994">
              <a:off x="4354745" y="3871896"/>
              <a:ext cx="720338" cy="205459"/>
            </a:xfrm>
            <a:custGeom>
              <a:rect b="b" l="l" r="r" t="t"/>
              <a:pathLst>
                <a:path extrusionOk="0" h="21330" w="56742">
                  <a:moveTo>
                    <a:pt x="0" y="4153"/>
                  </a:moveTo>
                  <a:cubicBezTo>
                    <a:pt x="16945" y="-6014"/>
                    <a:pt x="47904" y="3655"/>
                    <a:pt x="56742" y="21330"/>
                  </a:cubicBezTo>
                </a:path>
              </a:pathLst>
            </a:custGeom>
            <a:noFill/>
            <a:ln cap="flat" cmpd="sng" w="9525">
              <a:solidFill>
                <a:schemeClr val="dk1"/>
              </a:solidFill>
              <a:prstDash val="solid"/>
              <a:round/>
              <a:headEnd len="med" w="med" type="triangle"/>
              <a:tailEnd len="med" w="med" type="none"/>
            </a:ln>
          </p:spPr>
        </p:sp>
      </p:grpSp>
      <p:sp>
        <p:nvSpPr>
          <p:cNvPr id="345" name="Google Shape;345;p28"/>
          <p:cNvSpPr txBox="1"/>
          <p:nvPr/>
        </p:nvSpPr>
        <p:spPr>
          <a:xfrm rot="-2328">
            <a:off x="4646737" y="3616316"/>
            <a:ext cx="1772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Merriweather Light"/>
                <a:ea typeface="Merriweather Light"/>
                <a:cs typeface="Merriweather Light"/>
                <a:sym typeface="Merriweather Light"/>
              </a:rPr>
              <a:t>Processed Voice Data</a:t>
            </a:r>
            <a:endParaRPr sz="1200">
              <a:solidFill>
                <a:schemeClr val="dk1"/>
              </a:solidFill>
              <a:latin typeface="Merriweather Light"/>
              <a:ea typeface="Merriweather Light"/>
              <a:cs typeface="Merriweather Light"/>
              <a:sym typeface="Merriweather Light"/>
            </a:endParaRPr>
          </a:p>
        </p:txBody>
      </p:sp>
      <p:grpSp>
        <p:nvGrpSpPr>
          <p:cNvPr id="346" name="Google Shape;346;p28"/>
          <p:cNvGrpSpPr/>
          <p:nvPr/>
        </p:nvGrpSpPr>
        <p:grpSpPr>
          <a:xfrm rot="347506">
            <a:off x="5411039" y="3332192"/>
            <a:ext cx="1956195" cy="1584269"/>
            <a:chOff x="5948674" y="3342449"/>
            <a:chExt cx="1443026" cy="1462275"/>
          </a:xfrm>
        </p:grpSpPr>
        <p:sp>
          <p:nvSpPr>
            <p:cNvPr id="347" name="Google Shape;347;p28"/>
            <p:cNvSpPr/>
            <p:nvPr/>
          </p:nvSpPr>
          <p:spPr>
            <a:xfrm flipH="1" rot="-1954861">
              <a:off x="5849996" y="3781885"/>
              <a:ext cx="1640380" cy="416608"/>
            </a:xfrm>
            <a:custGeom>
              <a:rect b="b" l="l" r="r" t="t"/>
              <a:pathLst>
                <a:path extrusionOk="0" h="21330" w="56742">
                  <a:moveTo>
                    <a:pt x="0" y="4153"/>
                  </a:moveTo>
                  <a:cubicBezTo>
                    <a:pt x="16945" y="-6014"/>
                    <a:pt x="47904" y="3655"/>
                    <a:pt x="56742" y="21330"/>
                  </a:cubicBezTo>
                </a:path>
              </a:pathLst>
            </a:custGeom>
            <a:noFill/>
            <a:ln cap="flat" cmpd="sng" w="9525">
              <a:solidFill>
                <a:schemeClr val="dk1"/>
              </a:solidFill>
              <a:prstDash val="solid"/>
              <a:round/>
              <a:headEnd len="med" w="med" type="triangle"/>
              <a:tailEnd len="med" w="med" type="none"/>
            </a:ln>
          </p:spPr>
        </p:sp>
        <p:sp>
          <p:nvSpPr>
            <p:cNvPr id="348" name="Google Shape;348;p28"/>
            <p:cNvSpPr/>
            <p:nvPr/>
          </p:nvSpPr>
          <p:spPr>
            <a:xfrm flipH="1" rot="8904342">
              <a:off x="5900475" y="3949296"/>
              <a:ext cx="1531998" cy="457910"/>
            </a:xfrm>
            <a:custGeom>
              <a:rect b="b" l="l" r="r" t="t"/>
              <a:pathLst>
                <a:path extrusionOk="0" h="21330" w="56742">
                  <a:moveTo>
                    <a:pt x="0" y="4153"/>
                  </a:moveTo>
                  <a:cubicBezTo>
                    <a:pt x="16945" y="-6014"/>
                    <a:pt x="47904" y="3655"/>
                    <a:pt x="56742" y="21330"/>
                  </a:cubicBezTo>
                </a:path>
              </a:pathLst>
            </a:custGeom>
            <a:noFill/>
            <a:ln cap="flat" cmpd="sng" w="9525">
              <a:solidFill>
                <a:schemeClr val="dk1"/>
              </a:solidFill>
              <a:prstDash val="solid"/>
              <a:round/>
              <a:headEnd len="med" w="med" type="triangle"/>
              <a:tailEnd len="med" w="med" type="none"/>
            </a:ln>
          </p:spPr>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9"/>
          <p:cNvSpPr txBox="1"/>
          <p:nvPr>
            <p:ph idx="4294967295" type="title"/>
          </p:nvPr>
        </p:nvSpPr>
        <p:spPr>
          <a:xfrm>
            <a:off x="311700" y="2164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Backend Logic (Photo Retrieval)</a:t>
            </a:r>
            <a:endParaRPr/>
          </a:p>
        </p:txBody>
      </p:sp>
      <p:sp>
        <p:nvSpPr>
          <p:cNvPr id="354" name="Google Shape;354;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descr="OAuth - Wikipedia" id="355" name="Google Shape;355;p29"/>
          <p:cNvPicPr preferRelativeResize="0"/>
          <p:nvPr/>
        </p:nvPicPr>
        <p:blipFill>
          <a:blip r:embed="rId3">
            <a:alphaModFix/>
          </a:blip>
          <a:stretch>
            <a:fillRect/>
          </a:stretch>
        </p:blipFill>
        <p:spPr>
          <a:xfrm>
            <a:off x="798275" y="996563"/>
            <a:ext cx="1371600" cy="1371600"/>
          </a:xfrm>
          <a:prstGeom prst="rect">
            <a:avLst/>
          </a:prstGeom>
          <a:noFill/>
          <a:ln>
            <a:noFill/>
          </a:ln>
        </p:spPr>
      </p:pic>
      <p:grpSp>
        <p:nvGrpSpPr>
          <p:cNvPr id="356" name="Google Shape;356;p29"/>
          <p:cNvGrpSpPr/>
          <p:nvPr/>
        </p:nvGrpSpPr>
        <p:grpSpPr>
          <a:xfrm>
            <a:off x="881275" y="3421665"/>
            <a:ext cx="1443000" cy="1446023"/>
            <a:chOff x="875700" y="3063827"/>
            <a:chExt cx="1443000" cy="1446023"/>
          </a:xfrm>
        </p:grpSpPr>
        <p:pic>
          <p:nvPicPr>
            <p:cNvPr id="357" name="Google Shape;357;p29"/>
            <p:cNvPicPr preferRelativeResize="0"/>
            <p:nvPr/>
          </p:nvPicPr>
          <p:blipFill>
            <a:blip r:embed="rId4">
              <a:alphaModFix/>
            </a:blip>
            <a:stretch>
              <a:fillRect/>
            </a:stretch>
          </p:blipFill>
          <p:spPr>
            <a:xfrm>
              <a:off x="1081669" y="3063827"/>
              <a:ext cx="1031050" cy="1024162"/>
            </a:xfrm>
            <a:prstGeom prst="rect">
              <a:avLst/>
            </a:prstGeom>
            <a:noFill/>
            <a:ln>
              <a:noFill/>
            </a:ln>
          </p:spPr>
        </p:pic>
        <p:sp>
          <p:nvSpPr>
            <p:cNvPr id="358" name="Google Shape;358;p29"/>
            <p:cNvSpPr txBox="1"/>
            <p:nvPr/>
          </p:nvSpPr>
          <p:spPr>
            <a:xfrm>
              <a:off x="875700" y="4140850"/>
              <a:ext cx="1443000" cy="3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erriweather Light"/>
                  <a:ea typeface="Merriweather Light"/>
                  <a:cs typeface="Merriweather Light"/>
                  <a:sym typeface="Merriweather Light"/>
                </a:rPr>
                <a:t>Google Photos</a:t>
              </a:r>
              <a:endParaRPr>
                <a:latin typeface="Merriweather Light"/>
                <a:ea typeface="Merriweather Light"/>
                <a:cs typeface="Merriweather Light"/>
                <a:sym typeface="Merriweather Light"/>
              </a:endParaRPr>
            </a:p>
          </p:txBody>
        </p:sp>
      </p:grpSp>
      <p:grpSp>
        <p:nvGrpSpPr>
          <p:cNvPr id="359" name="Google Shape;359;p29"/>
          <p:cNvGrpSpPr/>
          <p:nvPr/>
        </p:nvGrpSpPr>
        <p:grpSpPr>
          <a:xfrm>
            <a:off x="3935230" y="2134034"/>
            <a:ext cx="1334412" cy="1584187"/>
            <a:chOff x="3877810" y="2409200"/>
            <a:chExt cx="1006040" cy="1122900"/>
          </a:xfrm>
        </p:grpSpPr>
        <p:pic>
          <p:nvPicPr>
            <p:cNvPr descr="Computer Png Images - Free Download on Freepik" id="360" name="Google Shape;360;p29"/>
            <p:cNvPicPr preferRelativeResize="0"/>
            <p:nvPr/>
          </p:nvPicPr>
          <p:blipFill rotWithShape="1">
            <a:blip r:embed="rId5">
              <a:alphaModFix/>
            </a:blip>
            <a:srcRect b="10767" l="0" r="0" t="9822"/>
            <a:stretch/>
          </p:blipFill>
          <p:spPr>
            <a:xfrm>
              <a:off x="3877810" y="2409200"/>
              <a:ext cx="1006040" cy="798900"/>
            </a:xfrm>
            <a:prstGeom prst="rect">
              <a:avLst/>
            </a:prstGeom>
            <a:noFill/>
            <a:ln>
              <a:noFill/>
            </a:ln>
          </p:spPr>
        </p:pic>
        <p:pic>
          <p:nvPicPr>
            <p:cNvPr id="361" name="Google Shape;361;p29"/>
            <p:cNvPicPr preferRelativeResize="0"/>
            <p:nvPr/>
          </p:nvPicPr>
          <p:blipFill>
            <a:blip r:embed="rId6">
              <a:alphaModFix/>
            </a:blip>
            <a:stretch>
              <a:fillRect/>
            </a:stretch>
          </p:blipFill>
          <p:spPr>
            <a:xfrm>
              <a:off x="4184022" y="2504752"/>
              <a:ext cx="393600" cy="393600"/>
            </a:xfrm>
            <a:prstGeom prst="rect">
              <a:avLst/>
            </a:prstGeom>
            <a:noFill/>
            <a:ln>
              <a:noFill/>
            </a:ln>
          </p:spPr>
        </p:pic>
        <p:sp>
          <p:nvSpPr>
            <p:cNvPr id="362" name="Google Shape;362;p29"/>
            <p:cNvSpPr txBox="1"/>
            <p:nvPr/>
          </p:nvSpPr>
          <p:spPr>
            <a:xfrm>
              <a:off x="4029375" y="3131900"/>
              <a:ext cx="7029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erriweather Light"/>
                  <a:ea typeface="Merriweather Light"/>
                  <a:cs typeface="Merriweather Light"/>
                  <a:sym typeface="Merriweather Light"/>
                </a:rPr>
                <a:t>Host</a:t>
              </a:r>
              <a:endParaRPr>
                <a:latin typeface="Merriweather Light"/>
                <a:ea typeface="Merriweather Light"/>
                <a:cs typeface="Merriweather Light"/>
                <a:sym typeface="Merriweather Light"/>
              </a:endParaRPr>
            </a:p>
          </p:txBody>
        </p:sp>
      </p:grpSp>
      <p:grpSp>
        <p:nvGrpSpPr>
          <p:cNvPr id="363" name="Google Shape;363;p29"/>
          <p:cNvGrpSpPr/>
          <p:nvPr/>
        </p:nvGrpSpPr>
        <p:grpSpPr>
          <a:xfrm>
            <a:off x="7223085" y="2617200"/>
            <a:ext cx="1006040" cy="798900"/>
            <a:chOff x="7303860" y="2576975"/>
            <a:chExt cx="1006040" cy="798900"/>
          </a:xfrm>
        </p:grpSpPr>
        <p:pic>
          <p:nvPicPr>
            <p:cNvPr descr="Computer Png Images - Free Download on Freepik" id="364" name="Google Shape;364;p29"/>
            <p:cNvPicPr preferRelativeResize="0"/>
            <p:nvPr/>
          </p:nvPicPr>
          <p:blipFill rotWithShape="1">
            <a:blip r:embed="rId5">
              <a:alphaModFix/>
            </a:blip>
            <a:srcRect b="10767" l="0" r="0" t="9822"/>
            <a:stretch/>
          </p:blipFill>
          <p:spPr>
            <a:xfrm>
              <a:off x="7303860" y="2576975"/>
              <a:ext cx="1006040" cy="798900"/>
            </a:xfrm>
            <a:prstGeom prst="rect">
              <a:avLst/>
            </a:prstGeom>
            <a:noFill/>
            <a:ln>
              <a:noFill/>
            </a:ln>
          </p:spPr>
        </p:pic>
        <p:sp>
          <p:nvSpPr>
            <p:cNvPr id="365" name="Google Shape;365;p29"/>
            <p:cNvSpPr txBox="1"/>
            <p:nvPr/>
          </p:nvSpPr>
          <p:spPr>
            <a:xfrm>
              <a:off x="7427525" y="2764325"/>
              <a:ext cx="758700" cy="25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erriweather Light"/>
                  <a:ea typeface="Merriweather Light"/>
                  <a:cs typeface="Merriweather Light"/>
                  <a:sym typeface="Merriweather Light"/>
                </a:rPr>
                <a:t>Client</a:t>
              </a:r>
              <a:endParaRPr>
                <a:latin typeface="Merriweather Light"/>
                <a:ea typeface="Merriweather Light"/>
                <a:cs typeface="Merriweather Light"/>
                <a:sym typeface="Merriweather Light"/>
              </a:endParaRPr>
            </a:p>
          </p:txBody>
        </p:sp>
      </p:grpSp>
      <p:cxnSp>
        <p:nvCxnSpPr>
          <p:cNvPr id="366" name="Google Shape;366;p29"/>
          <p:cNvCxnSpPr/>
          <p:nvPr/>
        </p:nvCxnSpPr>
        <p:spPr>
          <a:xfrm flipH="1" rot="10800000">
            <a:off x="5442000" y="2789738"/>
            <a:ext cx="1555800" cy="5400"/>
          </a:xfrm>
          <a:prstGeom prst="straightConnector1">
            <a:avLst/>
          </a:prstGeom>
          <a:noFill/>
          <a:ln cap="flat" cmpd="sng" w="9525">
            <a:solidFill>
              <a:schemeClr val="dk1"/>
            </a:solidFill>
            <a:prstDash val="solid"/>
            <a:round/>
            <a:headEnd len="med" w="med" type="triangle"/>
            <a:tailEnd len="med" w="med" type="triangle"/>
          </a:ln>
        </p:spPr>
      </p:cxnSp>
      <p:sp>
        <p:nvSpPr>
          <p:cNvPr id="367" name="Google Shape;367;p29"/>
          <p:cNvSpPr txBox="1"/>
          <p:nvPr/>
        </p:nvSpPr>
        <p:spPr>
          <a:xfrm>
            <a:off x="5663400" y="2722975"/>
            <a:ext cx="1113000" cy="69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Merriweather Light"/>
                <a:ea typeface="Merriweather Light"/>
                <a:cs typeface="Merriweather Light"/>
                <a:sym typeface="Merriweather Light"/>
              </a:rPr>
              <a:t>Unity Relay Transport</a:t>
            </a:r>
            <a:endParaRPr sz="1300">
              <a:latin typeface="Merriweather Light"/>
              <a:ea typeface="Merriweather Light"/>
              <a:cs typeface="Merriweather Light"/>
              <a:sym typeface="Merriweather Light"/>
            </a:endParaRPr>
          </a:p>
        </p:txBody>
      </p:sp>
      <p:pic>
        <p:nvPicPr>
          <p:cNvPr descr="Unity Netcode - Custom Named Messages - YouTube" id="368" name="Google Shape;368;p29"/>
          <p:cNvPicPr preferRelativeResize="0"/>
          <p:nvPr/>
        </p:nvPicPr>
        <p:blipFill rotWithShape="1">
          <a:blip r:embed="rId7">
            <a:alphaModFix/>
          </a:blip>
          <a:srcRect b="62267" l="18398" r="32115" t="13839"/>
          <a:stretch/>
        </p:blipFill>
        <p:spPr>
          <a:xfrm>
            <a:off x="6275250" y="606237"/>
            <a:ext cx="1371600" cy="434320"/>
          </a:xfrm>
          <a:prstGeom prst="rect">
            <a:avLst/>
          </a:prstGeom>
          <a:noFill/>
          <a:ln>
            <a:noFill/>
          </a:ln>
        </p:spPr>
      </p:pic>
      <p:sp>
        <p:nvSpPr>
          <p:cNvPr id="369" name="Google Shape;369;p29"/>
          <p:cNvSpPr/>
          <p:nvPr/>
        </p:nvSpPr>
        <p:spPr>
          <a:xfrm>
            <a:off x="2260288" y="1670125"/>
            <a:ext cx="1643106" cy="533250"/>
          </a:xfrm>
          <a:custGeom>
            <a:rect b="b" l="l" r="r" t="t"/>
            <a:pathLst>
              <a:path extrusionOk="0" h="21330" w="56742">
                <a:moveTo>
                  <a:pt x="0" y="4153"/>
                </a:moveTo>
                <a:cubicBezTo>
                  <a:pt x="16945" y="-6014"/>
                  <a:pt x="47904" y="3655"/>
                  <a:pt x="56742" y="21330"/>
                </a:cubicBezTo>
              </a:path>
            </a:pathLst>
          </a:custGeom>
          <a:noFill/>
          <a:ln cap="flat" cmpd="sng" w="9525">
            <a:solidFill>
              <a:srgbClr val="FF0000"/>
            </a:solidFill>
            <a:prstDash val="solid"/>
            <a:round/>
            <a:headEnd len="med" w="med" type="triangle"/>
            <a:tailEnd len="med" w="med" type="none"/>
          </a:ln>
        </p:spPr>
      </p:sp>
      <p:sp>
        <p:nvSpPr>
          <p:cNvPr id="370" name="Google Shape;370;p29"/>
          <p:cNvSpPr/>
          <p:nvPr/>
        </p:nvSpPr>
        <p:spPr>
          <a:xfrm rot="10800000">
            <a:off x="2141205" y="2038500"/>
            <a:ext cx="1672045" cy="533250"/>
          </a:xfrm>
          <a:custGeom>
            <a:rect b="b" l="l" r="r" t="t"/>
            <a:pathLst>
              <a:path extrusionOk="0" h="21330" w="56742">
                <a:moveTo>
                  <a:pt x="0" y="4153"/>
                </a:moveTo>
                <a:cubicBezTo>
                  <a:pt x="16945" y="-6014"/>
                  <a:pt x="47904" y="3655"/>
                  <a:pt x="56742" y="21330"/>
                </a:cubicBezTo>
              </a:path>
            </a:pathLst>
          </a:custGeom>
          <a:noFill/>
          <a:ln cap="flat" cmpd="sng" w="9525">
            <a:solidFill>
              <a:srgbClr val="FF0000"/>
            </a:solidFill>
            <a:prstDash val="solid"/>
            <a:round/>
            <a:headEnd len="med" w="med" type="triangle"/>
            <a:tailEnd len="med" w="med" type="none"/>
          </a:ln>
        </p:spPr>
      </p:sp>
      <p:sp>
        <p:nvSpPr>
          <p:cNvPr id="371" name="Google Shape;371;p29"/>
          <p:cNvSpPr txBox="1"/>
          <p:nvPr/>
        </p:nvSpPr>
        <p:spPr>
          <a:xfrm>
            <a:off x="2572470" y="1347025"/>
            <a:ext cx="1555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0000"/>
                </a:solidFill>
                <a:latin typeface="Merriweather Light"/>
                <a:ea typeface="Merriweather Light"/>
                <a:cs typeface="Merriweather Light"/>
                <a:sym typeface="Merriweather Light"/>
              </a:rPr>
              <a:t>HTTP Requests</a:t>
            </a:r>
            <a:endParaRPr sz="1200">
              <a:solidFill>
                <a:srgbClr val="FF0000"/>
              </a:solidFill>
              <a:latin typeface="Merriweather Light"/>
              <a:ea typeface="Merriweather Light"/>
              <a:cs typeface="Merriweather Light"/>
              <a:sym typeface="Merriweather Light"/>
            </a:endParaRPr>
          </a:p>
        </p:txBody>
      </p:sp>
      <p:sp>
        <p:nvSpPr>
          <p:cNvPr id="372" name="Google Shape;372;p29"/>
          <p:cNvSpPr txBox="1"/>
          <p:nvPr/>
        </p:nvSpPr>
        <p:spPr>
          <a:xfrm>
            <a:off x="1083625" y="2524613"/>
            <a:ext cx="2914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0000"/>
                </a:solidFill>
                <a:latin typeface="Merriweather Light"/>
                <a:ea typeface="Merriweather Light"/>
                <a:cs typeface="Merriweather Light"/>
                <a:sym typeface="Merriweather Light"/>
              </a:rPr>
              <a:t>Authorization Code/Access Token</a:t>
            </a:r>
            <a:endParaRPr sz="1200">
              <a:solidFill>
                <a:srgbClr val="FF0000"/>
              </a:solidFill>
              <a:latin typeface="Merriweather Light"/>
              <a:ea typeface="Merriweather Light"/>
              <a:cs typeface="Merriweather Light"/>
              <a:sym typeface="Merriweather Light"/>
            </a:endParaRPr>
          </a:p>
        </p:txBody>
      </p:sp>
      <p:sp>
        <p:nvSpPr>
          <p:cNvPr id="373" name="Google Shape;373;p29"/>
          <p:cNvSpPr/>
          <p:nvPr/>
        </p:nvSpPr>
        <p:spPr>
          <a:xfrm rot="8810509">
            <a:off x="2230666" y="3322406"/>
            <a:ext cx="1763097" cy="659457"/>
          </a:xfrm>
          <a:custGeom>
            <a:rect b="b" l="l" r="r" t="t"/>
            <a:pathLst>
              <a:path extrusionOk="0" h="21330" w="56742">
                <a:moveTo>
                  <a:pt x="0" y="4153"/>
                </a:moveTo>
                <a:cubicBezTo>
                  <a:pt x="16945" y="-6014"/>
                  <a:pt x="47904" y="3655"/>
                  <a:pt x="56742" y="21330"/>
                </a:cubicBezTo>
              </a:path>
            </a:pathLst>
          </a:custGeom>
          <a:noFill/>
          <a:ln cap="flat" cmpd="sng" w="9525">
            <a:solidFill>
              <a:srgbClr val="FF0000"/>
            </a:solidFill>
            <a:prstDash val="solid"/>
            <a:round/>
            <a:headEnd len="med" w="med" type="triangle"/>
            <a:tailEnd len="med" w="med" type="none"/>
          </a:ln>
        </p:spPr>
      </p:sp>
      <p:sp>
        <p:nvSpPr>
          <p:cNvPr id="374" name="Google Shape;374;p29"/>
          <p:cNvSpPr/>
          <p:nvPr/>
        </p:nvSpPr>
        <p:spPr>
          <a:xfrm rot="-2102627">
            <a:off x="2125024" y="3008376"/>
            <a:ext cx="1672015" cy="702647"/>
          </a:xfrm>
          <a:custGeom>
            <a:rect b="b" l="l" r="r" t="t"/>
            <a:pathLst>
              <a:path extrusionOk="0" h="21330" w="56742">
                <a:moveTo>
                  <a:pt x="0" y="4153"/>
                </a:moveTo>
                <a:cubicBezTo>
                  <a:pt x="16945" y="-6014"/>
                  <a:pt x="47904" y="3655"/>
                  <a:pt x="56742" y="21330"/>
                </a:cubicBezTo>
              </a:path>
            </a:pathLst>
          </a:custGeom>
          <a:noFill/>
          <a:ln cap="flat" cmpd="sng" w="9525">
            <a:solidFill>
              <a:srgbClr val="FF0000"/>
            </a:solidFill>
            <a:prstDash val="solid"/>
            <a:round/>
            <a:headEnd len="med" w="med" type="triangle"/>
            <a:tailEnd len="med" w="med" type="none"/>
          </a:ln>
        </p:spPr>
      </p:sp>
      <p:sp>
        <p:nvSpPr>
          <p:cNvPr id="375" name="Google Shape;375;p29"/>
          <p:cNvSpPr txBox="1"/>
          <p:nvPr/>
        </p:nvSpPr>
        <p:spPr>
          <a:xfrm>
            <a:off x="1418750" y="2973150"/>
            <a:ext cx="1334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0000"/>
                </a:solidFill>
                <a:latin typeface="Merriweather Light"/>
                <a:ea typeface="Merriweather Light"/>
                <a:cs typeface="Merriweather Light"/>
                <a:sym typeface="Merriweather Light"/>
              </a:rPr>
              <a:t>API Requests</a:t>
            </a:r>
            <a:endParaRPr sz="1200">
              <a:solidFill>
                <a:srgbClr val="FF0000"/>
              </a:solidFill>
              <a:latin typeface="Merriweather Light"/>
              <a:ea typeface="Merriweather Light"/>
              <a:cs typeface="Merriweather Light"/>
              <a:sym typeface="Merriweather Light"/>
            </a:endParaRPr>
          </a:p>
        </p:txBody>
      </p:sp>
      <p:sp>
        <p:nvSpPr>
          <p:cNvPr id="376" name="Google Shape;376;p29"/>
          <p:cNvSpPr txBox="1"/>
          <p:nvPr/>
        </p:nvSpPr>
        <p:spPr>
          <a:xfrm>
            <a:off x="2296725" y="4009625"/>
            <a:ext cx="1672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0000"/>
                </a:solidFill>
                <a:latin typeface="Merriweather Light"/>
                <a:ea typeface="Merriweather Light"/>
                <a:cs typeface="Merriweather Light"/>
                <a:sym typeface="Merriweather Light"/>
              </a:rPr>
              <a:t>Photo Information</a:t>
            </a:r>
            <a:endParaRPr sz="1200">
              <a:solidFill>
                <a:srgbClr val="FF0000"/>
              </a:solidFill>
              <a:latin typeface="Merriweather Light"/>
              <a:ea typeface="Merriweather Light"/>
              <a:cs typeface="Merriweather Light"/>
              <a:sym typeface="Merriweather Light"/>
            </a:endParaRPr>
          </a:p>
        </p:txBody>
      </p:sp>
      <p:sp>
        <p:nvSpPr>
          <p:cNvPr id="377" name="Google Shape;377;p29"/>
          <p:cNvSpPr txBox="1"/>
          <p:nvPr/>
        </p:nvSpPr>
        <p:spPr>
          <a:xfrm>
            <a:off x="4912525" y="1192975"/>
            <a:ext cx="1006200" cy="2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Merriweather Light"/>
                <a:ea typeface="Merriweather Light"/>
                <a:cs typeface="Merriweather Light"/>
                <a:sym typeface="Merriweather Light"/>
              </a:rPr>
              <a:t>Create</a:t>
            </a:r>
            <a:endParaRPr sz="1300">
              <a:solidFill>
                <a:schemeClr val="dk1"/>
              </a:solidFill>
              <a:latin typeface="Merriweather Light"/>
              <a:ea typeface="Merriweather Light"/>
              <a:cs typeface="Merriweather Light"/>
              <a:sym typeface="Merriweather Light"/>
            </a:endParaRPr>
          </a:p>
        </p:txBody>
      </p:sp>
      <p:sp>
        <p:nvSpPr>
          <p:cNvPr id="378" name="Google Shape;378;p29"/>
          <p:cNvSpPr txBox="1"/>
          <p:nvPr/>
        </p:nvSpPr>
        <p:spPr>
          <a:xfrm>
            <a:off x="7763775" y="1559625"/>
            <a:ext cx="825600" cy="2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Merriweather Light"/>
                <a:ea typeface="Merriweather Light"/>
                <a:cs typeface="Merriweather Light"/>
                <a:sym typeface="Merriweather Light"/>
              </a:rPr>
              <a:t>Create</a:t>
            </a:r>
            <a:endParaRPr sz="1300">
              <a:solidFill>
                <a:schemeClr val="dk1"/>
              </a:solidFill>
              <a:latin typeface="Merriweather Light"/>
              <a:ea typeface="Merriweather Light"/>
              <a:cs typeface="Merriweather Light"/>
              <a:sym typeface="Merriweather Light"/>
            </a:endParaRPr>
          </a:p>
        </p:txBody>
      </p:sp>
      <p:sp>
        <p:nvSpPr>
          <p:cNvPr id="379" name="Google Shape;379;p29"/>
          <p:cNvSpPr txBox="1"/>
          <p:nvPr/>
        </p:nvSpPr>
        <p:spPr>
          <a:xfrm>
            <a:off x="5435538" y="2181175"/>
            <a:ext cx="1113000" cy="2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Merriweather Light"/>
                <a:ea typeface="Merriweather Light"/>
                <a:cs typeface="Merriweather Light"/>
                <a:sym typeface="Merriweather Light"/>
              </a:rPr>
              <a:t>Game data</a:t>
            </a:r>
            <a:endParaRPr sz="1300">
              <a:solidFill>
                <a:schemeClr val="dk1"/>
              </a:solidFill>
              <a:latin typeface="Merriweather Light"/>
              <a:ea typeface="Merriweather Light"/>
              <a:cs typeface="Merriweather Light"/>
              <a:sym typeface="Merriweather Light"/>
            </a:endParaRPr>
          </a:p>
        </p:txBody>
      </p:sp>
      <p:sp>
        <p:nvSpPr>
          <p:cNvPr id="380" name="Google Shape;380;p29"/>
          <p:cNvSpPr txBox="1"/>
          <p:nvPr/>
        </p:nvSpPr>
        <p:spPr>
          <a:xfrm>
            <a:off x="6560175" y="2203138"/>
            <a:ext cx="1113000" cy="2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Merriweather Light"/>
                <a:ea typeface="Merriweather Light"/>
                <a:cs typeface="Merriweather Light"/>
                <a:sym typeface="Merriweather Light"/>
              </a:rPr>
              <a:t>Game data</a:t>
            </a:r>
            <a:endParaRPr sz="1300">
              <a:solidFill>
                <a:schemeClr val="dk1"/>
              </a:solidFill>
              <a:latin typeface="Merriweather Light"/>
              <a:ea typeface="Merriweather Light"/>
              <a:cs typeface="Merriweather Light"/>
              <a:sym typeface="Merriweather Light"/>
            </a:endParaRPr>
          </a:p>
        </p:txBody>
      </p:sp>
      <p:grpSp>
        <p:nvGrpSpPr>
          <p:cNvPr id="381" name="Google Shape;381;p29"/>
          <p:cNvGrpSpPr/>
          <p:nvPr/>
        </p:nvGrpSpPr>
        <p:grpSpPr>
          <a:xfrm>
            <a:off x="6118935" y="1237813"/>
            <a:ext cx="1006040" cy="798900"/>
            <a:chOff x="6944010" y="2962875"/>
            <a:chExt cx="1006040" cy="798900"/>
          </a:xfrm>
        </p:grpSpPr>
        <p:pic>
          <p:nvPicPr>
            <p:cNvPr descr="Computer Png Images - Free Download on Freepik" id="382" name="Google Shape;382;p29"/>
            <p:cNvPicPr preferRelativeResize="0"/>
            <p:nvPr/>
          </p:nvPicPr>
          <p:blipFill rotWithShape="1">
            <a:blip r:embed="rId5">
              <a:alphaModFix/>
            </a:blip>
            <a:srcRect b="10767" l="0" r="0" t="9822"/>
            <a:stretch/>
          </p:blipFill>
          <p:spPr>
            <a:xfrm>
              <a:off x="6944010" y="2962875"/>
              <a:ext cx="1006040" cy="798900"/>
            </a:xfrm>
            <a:prstGeom prst="rect">
              <a:avLst/>
            </a:prstGeom>
            <a:noFill/>
            <a:ln>
              <a:noFill/>
            </a:ln>
          </p:spPr>
        </p:pic>
        <p:sp>
          <p:nvSpPr>
            <p:cNvPr id="383" name="Google Shape;383;p29"/>
            <p:cNvSpPr txBox="1"/>
            <p:nvPr/>
          </p:nvSpPr>
          <p:spPr>
            <a:xfrm>
              <a:off x="7067675" y="3134650"/>
              <a:ext cx="758700" cy="25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erriweather Light"/>
                  <a:ea typeface="Merriweather Light"/>
                  <a:cs typeface="Merriweather Light"/>
                  <a:sym typeface="Merriweather Light"/>
                </a:rPr>
                <a:t>Relay</a:t>
              </a:r>
              <a:endParaRPr>
                <a:latin typeface="Merriweather Light"/>
                <a:ea typeface="Merriweather Light"/>
                <a:cs typeface="Merriweather Light"/>
                <a:sym typeface="Merriweather Light"/>
              </a:endParaRPr>
            </a:p>
          </p:txBody>
        </p:sp>
      </p:grpSp>
      <p:cxnSp>
        <p:nvCxnSpPr>
          <p:cNvPr id="384" name="Google Shape;384;p29"/>
          <p:cNvCxnSpPr/>
          <p:nvPr/>
        </p:nvCxnSpPr>
        <p:spPr>
          <a:xfrm flipH="1">
            <a:off x="5103200" y="1075975"/>
            <a:ext cx="1121100" cy="922200"/>
          </a:xfrm>
          <a:prstGeom prst="straightConnector1">
            <a:avLst/>
          </a:prstGeom>
          <a:noFill/>
          <a:ln cap="flat" cmpd="sng" w="9525">
            <a:solidFill>
              <a:schemeClr val="dk2"/>
            </a:solidFill>
            <a:prstDash val="solid"/>
            <a:round/>
            <a:headEnd len="med" w="med" type="none"/>
            <a:tailEnd len="med" w="med" type="triangle"/>
          </a:ln>
        </p:spPr>
      </p:cxnSp>
      <p:cxnSp>
        <p:nvCxnSpPr>
          <p:cNvPr id="385" name="Google Shape;385;p29"/>
          <p:cNvCxnSpPr/>
          <p:nvPr/>
        </p:nvCxnSpPr>
        <p:spPr>
          <a:xfrm>
            <a:off x="7638050" y="1066325"/>
            <a:ext cx="291000" cy="1418700"/>
          </a:xfrm>
          <a:prstGeom prst="straightConnector1">
            <a:avLst/>
          </a:prstGeom>
          <a:noFill/>
          <a:ln cap="flat" cmpd="sng" w="9525">
            <a:solidFill>
              <a:schemeClr val="dk2"/>
            </a:solidFill>
            <a:prstDash val="solid"/>
            <a:round/>
            <a:headEnd len="med" w="med" type="none"/>
            <a:tailEnd len="med" w="med" type="triangle"/>
          </a:ln>
        </p:spPr>
      </p:cxnSp>
      <p:cxnSp>
        <p:nvCxnSpPr>
          <p:cNvPr id="386" name="Google Shape;386;p29"/>
          <p:cNvCxnSpPr/>
          <p:nvPr/>
        </p:nvCxnSpPr>
        <p:spPr>
          <a:xfrm flipH="1" rot="10800000">
            <a:off x="5336125" y="1883875"/>
            <a:ext cx="687900" cy="463500"/>
          </a:xfrm>
          <a:prstGeom prst="straightConnector1">
            <a:avLst/>
          </a:prstGeom>
          <a:noFill/>
          <a:ln cap="flat" cmpd="sng" w="9525">
            <a:solidFill>
              <a:schemeClr val="dk2"/>
            </a:solidFill>
            <a:prstDash val="solid"/>
            <a:round/>
            <a:headEnd len="med" w="med" type="none"/>
            <a:tailEnd len="med" w="med" type="triangle"/>
          </a:ln>
        </p:spPr>
      </p:cxnSp>
      <p:cxnSp>
        <p:nvCxnSpPr>
          <p:cNvPr id="387" name="Google Shape;387;p29"/>
          <p:cNvCxnSpPr/>
          <p:nvPr/>
        </p:nvCxnSpPr>
        <p:spPr>
          <a:xfrm rot="10800000">
            <a:off x="7177581" y="1869613"/>
            <a:ext cx="586200" cy="629100"/>
          </a:xfrm>
          <a:prstGeom prst="straightConnector1">
            <a:avLst/>
          </a:prstGeom>
          <a:noFill/>
          <a:ln cap="flat" cmpd="sng" w="9525">
            <a:solidFill>
              <a:schemeClr val="dk2"/>
            </a:solidFill>
            <a:prstDash val="solid"/>
            <a:round/>
            <a:headEnd len="med" w="med" type="none"/>
            <a:tailEnd len="med" w="med" type="triangle"/>
          </a:ln>
        </p:spPr>
      </p:cxnSp>
      <p:pic>
        <p:nvPicPr>
          <p:cNvPr descr="Unity acquires Vivox in-game voice and text chat platform | Shacknews" id="388" name="Google Shape;388;p29"/>
          <p:cNvPicPr preferRelativeResize="0"/>
          <p:nvPr/>
        </p:nvPicPr>
        <p:blipFill>
          <a:blip r:embed="rId8">
            <a:alphaModFix/>
          </a:blip>
          <a:stretch>
            <a:fillRect/>
          </a:stretch>
        </p:blipFill>
        <p:spPr>
          <a:xfrm>
            <a:off x="4045875" y="4378925"/>
            <a:ext cx="1113125" cy="623274"/>
          </a:xfrm>
          <a:prstGeom prst="rect">
            <a:avLst/>
          </a:prstGeom>
          <a:noFill/>
          <a:ln>
            <a:noFill/>
          </a:ln>
        </p:spPr>
      </p:pic>
      <p:sp>
        <p:nvSpPr>
          <p:cNvPr id="389" name="Google Shape;389;p29"/>
          <p:cNvSpPr txBox="1"/>
          <p:nvPr/>
        </p:nvSpPr>
        <p:spPr>
          <a:xfrm>
            <a:off x="3556850" y="3739425"/>
            <a:ext cx="966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Merriweather Light"/>
                <a:ea typeface="Merriweather Light"/>
                <a:cs typeface="Merriweather Light"/>
                <a:sym typeface="Merriweather Light"/>
              </a:rPr>
              <a:t>Voice Data</a:t>
            </a:r>
            <a:endParaRPr sz="1200">
              <a:solidFill>
                <a:schemeClr val="dk1"/>
              </a:solidFill>
              <a:latin typeface="Merriweather Light"/>
              <a:ea typeface="Merriweather Light"/>
              <a:cs typeface="Merriweather Light"/>
              <a:sym typeface="Merriweather Light"/>
            </a:endParaRPr>
          </a:p>
        </p:txBody>
      </p:sp>
      <p:sp>
        <p:nvSpPr>
          <p:cNvPr id="390" name="Google Shape;390;p29"/>
          <p:cNvSpPr txBox="1"/>
          <p:nvPr/>
        </p:nvSpPr>
        <p:spPr>
          <a:xfrm rot="-3249">
            <a:off x="6481875" y="4210649"/>
            <a:ext cx="1269601"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Merriweather Light"/>
                <a:ea typeface="Merriweather Light"/>
                <a:cs typeface="Merriweather Light"/>
                <a:sym typeface="Merriweather Light"/>
              </a:rPr>
              <a:t>Voice Data</a:t>
            </a:r>
            <a:endParaRPr sz="1200">
              <a:solidFill>
                <a:schemeClr val="dk1"/>
              </a:solidFill>
              <a:latin typeface="Merriweather Light"/>
              <a:ea typeface="Merriweather Light"/>
              <a:cs typeface="Merriweather Light"/>
              <a:sym typeface="Merriweather Light"/>
            </a:endParaRPr>
          </a:p>
        </p:txBody>
      </p:sp>
      <p:grpSp>
        <p:nvGrpSpPr>
          <p:cNvPr id="391" name="Google Shape;391;p29"/>
          <p:cNvGrpSpPr/>
          <p:nvPr/>
        </p:nvGrpSpPr>
        <p:grpSpPr>
          <a:xfrm rot="1237346">
            <a:off x="4281977" y="3524636"/>
            <a:ext cx="640933" cy="798881"/>
            <a:chOff x="4435830" y="3543073"/>
            <a:chExt cx="640948" cy="798900"/>
          </a:xfrm>
        </p:grpSpPr>
        <p:sp>
          <p:nvSpPr>
            <p:cNvPr id="392" name="Google Shape;392;p29"/>
            <p:cNvSpPr/>
            <p:nvPr/>
          </p:nvSpPr>
          <p:spPr>
            <a:xfrm rot="3392258">
              <a:off x="4413381" y="3828308"/>
              <a:ext cx="762286" cy="191526"/>
            </a:xfrm>
            <a:custGeom>
              <a:rect b="b" l="l" r="r" t="t"/>
              <a:pathLst>
                <a:path extrusionOk="0" h="21330" w="56742">
                  <a:moveTo>
                    <a:pt x="0" y="4153"/>
                  </a:moveTo>
                  <a:cubicBezTo>
                    <a:pt x="16945" y="-6014"/>
                    <a:pt x="47904" y="3655"/>
                    <a:pt x="56742" y="21330"/>
                  </a:cubicBezTo>
                </a:path>
              </a:pathLst>
            </a:custGeom>
            <a:noFill/>
            <a:ln cap="flat" cmpd="sng" w="9525">
              <a:solidFill>
                <a:schemeClr val="dk1"/>
              </a:solidFill>
              <a:prstDash val="solid"/>
              <a:round/>
              <a:headEnd len="med" w="med" type="triangle"/>
              <a:tailEnd len="med" w="med" type="none"/>
            </a:ln>
          </p:spPr>
        </p:sp>
        <p:sp>
          <p:nvSpPr>
            <p:cNvPr id="393" name="Google Shape;393;p29"/>
            <p:cNvSpPr/>
            <p:nvPr/>
          </p:nvSpPr>
          <p:spPr>
            <a:xfrm rot="-7482994">
              <a:off x="4354745" y="3871896"/>
              <a:ext cx="720338" cy="205459"/>
            </a:xfrm>
            <a:custGeom>
              <a:rect b="b" l="l" r="r" t="t"/>
              <a:pathLst>
                <a:path extrusionOk="0" h="21330" w="56742">
                  <a:moveTo>
                    <a:pt x="0" y="4153"/>
                  </a:moveTo>
                  <a:cubicBezTo>
                    <a:pt x="16945" y="-6014"/>
                    <a:pt x="47904" y="3655"/>
                    <a:pt x="56742" y="21330"/>
                  </a:cubicBezTo>
                </a:path>
              </a:pathLst>
            </a:custGeom>
            <a:noFill/>
            <a:ln cap="flat" cmpd="sng" w="9525">
              <a:solidFill>
                <a:schemeClr val="dk1"/>
              </a:solidFill>
              <a:prstDash val="solid"/>
              <a:round/>
              <a:headEnd len="med" w="med" type="triangle"/>
              <a:tailEnd len="med" w="med" type="none"/>
            </a:ln>
          </p:spPr>
        </p:sp>
      </p:grpSp>
      <p:sp>
        <p:nvSpPr>
          <p:cNvPr id="394" name="Google Shape;394;p29"/>
          <p:cNvSpPr txBox="1"/>
          <p:nvPr/>
        </p:nvSpPr>
        <p:spPr>
          <a:xfrm rot="-2328">
            <a:off x="4646737" y="3616316"/>
            <a:ext cx="1772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Merriweather Light"/>
                <a:ea typeface="Merriweather Light"/>
                <a:cs typeface="Merriweather Light"/>
                <a:sym typeface="Merriweather Light"/>
              </a:rPr>
              <a:t>Processed Voice Data</a:t>
            </a:r>
            <a:endParaRPr sz="1200">
              <a:solidFill>
                <a:schemeClr val="dk1"/>
              </a:solidFill>
              <a:latin typeface="Merriweather Light"/>
              <a:ea typeface="Merriweather Light"/>
              <a:cs typeface="Merriweather Light"/>
              <a:sym typeface="Merriweather Light"/>
            </a:endParaRPr>
          </a:p>
        </p:txBody>
      </p:sp>
      <p:grpSp>
        <p:nvGrpSpPr>
          <p:cNvPr id="395" name="Google Shape;395;p29"/>
          <p:cNvGrpSpPr/>
          <p:nvPr/>
        </p:nvGrpSpPr>
        <p:grpSpPr>
          <a:xfrm rot="347506">
            <a:off x="5411039" y="3332192"/>
            <a:ext cx="1956195" cy="1584269"/>
            <a:chOff x="5948674" y="3342449"/>
            <a:chExt cx="1443026" cy="1462275"/>
          </a:xfrm>
        </p:grpSpPr>
        <p:sp>
          <p:nvSpPr>
            <p:cNvPr id="396" name="Google Shape;396;p29"/>
            <p:cNvSpPr/>
            <p:nvPr/>
          </p:nvSpPr>
          <p:spPr>
            <a:xfrm flipH="1" rot="-1954861">
              <a:off x="5849996" y="3781885"/>
              <a:ext cx="1640380" cy="416608"/>
            </a:xfrm>
            <a:custGeom>
              <a:rect b="b" l="l" r="r" t="t"/>
              <a:pathLst>
                <a:path extrusionOk="0" h="21330" w="56742">
                  <a:moveTo>
                    <a:pt x="0" y="4153"/>
                  </a:moveTo>
                  <a:cubicBezTo>
                    <a:pt x="16945" y="-6014"/>
                    <a:pt x="47904" y="3655"/>
                    <a:pt x="56742" y="21330"/>
                  </a:cubicBezTo>
                </a:path>
              </a:pathLst>
            </a:custGeom>
            <a:noFill/>
            <a:ln cap="flat" cmpd="sng" w="9525">
              <a:solidFill>
                <a:schemeClr val="dk1"/>
              </a:solidFill>
              <a:prstDash val="solid"/>
              <a:round/>
              <a:headEnd len="med" w="med" type="triangle"/>
              <a:tailEnd len="med" w="med" type="none"/>
            </a:ln>
          </p:spPr>
        </p:sp>
        <p:sp>
          <p:nvSpPr>
            <p:cNvPr id="397" name="Google Shape;397;p29"/>
            <p:cNvSpPr/>
            <p:nvPr/>
          </p:nvSpPr>
          <p:spPr>
            <a:xfrm flipH="1" rot="8904342">
              <a:off x="5900475" y="3949296"/>
              <a:ext cx="1531998" cy="457910"/>
            </a:xfrm>
            <a:custGeom>
              <a:rect b="b" l="l" r="r" t="t"/>
              <a:pathLst>
                <a:path extrusionOk="0" h="21330" w="56742">
                  <a:moveTo>
                    <a:pt x="0" y="4153"/>
                  </a:moveTo>
                  <a:cubicBezTo>
                    <a:pt x="16945" y="-6014"/>
                    <a:pt x="47904" y="3655"/>
                    <a:pt x="56742" y="21330"/>
                  </a:cubicBezTo>
                </a:path>
              </a:pathLst>
            </a:custGeom>
            <a:noFill/>
            <a:ln cap="flat" cmpd="sng" w="9525">
              <a:solidFill>
                <a:schemeClr val="dk1"/>
              </a:solidFill>
              <a:prstDash val="solid"/>
              <a:round/>
              <a:headEnd len="med" w="med" type="triangle"/>
              <a:tailEnd len="med" w="med" type="none"/>
            </a:ln>
          </p:spPr>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0"/>
          <p:cNvSpPr txBox="1"/>
          <p:nvPr>
            <p:ph idx="4294967295" type="title"/>
          </p:nvPr>
        </p:nvSpPr>
        <p:spPr>
          <a:xfrm>
            <a:off x="311700" y="216259"/>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OAuth</a:t>
            </a:r>
            <a:endParaRPr/>
          </a:p>
        </p:txBody>
      </p:sp>
      <p:sp>
        <p:nvSpPr>
          <p:cNvPr id="403" name="Google Shape;403;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04" name="Google Shape;404;p30"/>
          <p:cNvPicPr preferRelativeResize="0"/>
          <p:nvPr/>
        </p:nvPicPr>
        <p:blipFill rotWithShape="1">
          <a:blip r:embed="rId3">
            <a:alphaModFix/>
          </a:blip>
          <a:srcRect b="0" l="435" r="554" t="931"/>
          <a:stretch/>
        </p:blipFill>
        <p:spPr>
          <a:xfrm>
            <a:off x="528600" y="873738"/>
            <a:ext cx="8086800" cy="3755700"/>
          </a:xfrm>
          <a:prstGeom prst="roundRect">
            <a:avLst>
              <a:gd fmla="val 16667" name="adj"/>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1"/>
          <p:cNvSpPr txBox="1"/>
          <p:nvPr>
            <p:ph idx="4294967295" type="title"/>
          </p:nvPr>
        </p:nvSpPr>
        <p:spPr>
          <a:xfrm>
            <a:off x="311725" y="219456"/>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OAuth</a:t>
            </a:r>
            <a:endParaRPr/>
          </a:p>
        </p:txBody>
      </p:sp>
      <p:sp>
        <p:nvSpPr>
          <p:cNvPr id="410" name="Google Shape;410;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11" name="Google Shape;411;p31"/>
          <p:cNvPicPr preferRelativeResize="0"/>
          <p:nvPr/>
        </p:nvPicPr>
        <p:blipFill>
          <a:blip r:embed="rId3">
            <a:alphaModFix/>
          </a:blip>
          <a:stretch>
            <a:fillRect/>
          </a:stretch>
        </p:blipFill>
        <p:spPr>
          <a:xfrm>
            <a:off x="2843717" y="850175"/>
            <a:ext cx="3456609" cy="3857200"/>
          </a:xfrm>
          <a:prstGeom prst="rect">
            <a:avLst/>
          </a:prstGeom>
          <a:noFill/>
          <a:ln>
            <a:noFill/>
          </a:ln>
        </p:spPr>
      </p:pic>
      <p:pic>
        <p:nvPicPr>
          <p:cNvPr id="412" name="Google Shape;412;p31"/>
          <p:cNvPicPr preferRelativeResize="0"/>
          <p:nvPr/>
        </p:nvPicPr>
        <p:blipFill>
          <a:blip r:embed="rId4">
            <a:alphaModFix/>
          </a:blip>
          <a:stretch>
            <a:fillRect/>
          </a:stretch>
        </p:blipFill>
        <p:spPr>
          <a:xfrm>
            <a:off x="8476500" y="226475"/>
            <a:ext cx="439500" cy="439500"/>
          </a:xfrm>
          <a:prstGeom prst="ellipse">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Meet the Team</a:t>
            </a:r>
            <a:endParaRPr/>
          </a:p>
        </p:txBody>
      </p:sp>
      <p:sp>
        <p:nvSpPr>
          <p:cNvPr id="142" name="Google Shape;142;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3" name="Google Shape;143;p14"/>
          <p:cNvSpPr txBox="1"/>
          <p:nvPr/>
        </p:nvSpPr>
        <p:spPr>
          <a:xfrm>
            <a:off x="279324" y="4152425"/>
            <a:ext cx="1291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Merriweather Light"/>
                <a:ea typeface="Merriweather Light"/>
                <a:cs typeface="Merriweather Light"/>
                <a:sym typeface="Merriweather Light"/>
              </a:rPr>
              <a:t>Estella Chen</a:t>
            </a:r>
            <a:endParaRPr>
              <a:latin typeface="Merriweather Light"/>
              <a:ea typeface="Merriweather Light"/>
              <a:cs typeface="Merriweather Light"/>
              <a:sym typeface="Merriweather Light"/>
            </a:endParaRPr>
          </a:p>
        </p:txBody>
      </p:sp>
      <p:sp>
        <p:nvSpPr>
          <p:cNvPr id="144" name="Google Shape;144;p14"/>
          <p:cNvSpPr txBox="1"/>
          <p:nvPr/>
        </p:nvSpPr>
        <p:spPr>
          <a:xfrm>
            <a:off x="1808202" y="4152425"/>
            <a:ext cx="187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Merriweather Light"/>
                <a:ea typeface="Merriweather Light"/>
                <a:cs typeface="Merriweather Light"/>
                <a:sym typeface="Merriweather Light"/>
              </a:rPr>
              <a:t>Citlali Haro Franco</a:t>
            </a:r>
            <a:endParaRPr>
              <a:latin typeface="Merriweather Light"/>
              <a:ea typeface="Merriweather Light"/>
              <a:cs typeface="Merriweather Light"/>
              <a:sym typeface="Merriweather Light"/>
            </a:endParaRPr>
          </a:p>
        </p:txBody>
      </p:sp>
      <p:sp>
        <p:nvSpPr>
          <p:cNvPr id="145" name="Google Shape;145;p14"/>
          <p:cNvSpPr txBox="1"/>
          <p:nvPr/>
        </p:nvSpPr>
        <p:spPr>
          <a:xfrm>
            <a:off x="3917281" y="4152425"/>
            <a:ext cx="1309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Merriweather Light"/>
                <a:ea typeface="Merriweather Light"/>
                <a:cs typeface="Merriweather Light"/>
                <a:sym typeface="Merriweather Light"/>
              </a:rPr>
              <a:t>Nick Nguyen</a:t>
            </a:r>
            <a:endParaRPr>
              <a:latin typeface="Merriweather Light"/>
              <a:ea typeface="Merriweather Light"/>
              <a:cs typeface="Merriweather Light"/>
              <a:sym typeface="Merriweather Light"/>
            </a:endParaRPr>
          </a:p>
        </p:txBody>
      </p:sp>
      <p:sp>
        <p:nvSpPr>
          <p:cNvPr id="146" name="Google Shape;146;p14"/>
          <p:cNvSpPr txBox="1"/>
          <p:nvPr/>
        </p:nvSpPr>
        <p:spPr>
          <a:xfrm>
            <a:off x="5846934" y="4152425"/>
            <a:ext cx="1106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Merriweather Light"/>
                <a:ea typeface="Merriweather Light"/>
                <a:cs typeface="Merriweather Light"/>
                <a:sym typeface="Merriweather Light"/>
              </a:rPr>
              <a:t>Annie Ren</a:t>
            </a:r>
            <a:endParaRPr>
              <a:latin typeface="Merriweather Light"/>
              <a:ea typeface="Merriweather Light"/>
              <a:cs typeface="Merriweather Light"/>
              <a:sym typeface="Merriweather Light"/>
            </a:endParaRPr>
          </a:p>
        </p:txBody>
      </p:sp>
      <p:sp>
        <p:nvSpPr>
          <p:cNvPr id="147" name="Google Shape;147;p14"/>
          <p:cNvSpPr txBox="1"/>
          <p:nvPr/>
        </p:nvSpPr>
        <p:spPr>
          <a:xfrm>
            <a:off x="7707113" y="4152425"/>
            <a:ext cx="104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erriweather Light"/>
                <a:ea typeface="Merriweather Light"/>
                <a:cs typeface="Merriweather Light"/>
                <a:sym typeface="Merriweather Light"/>
              </a:rPr>
              <a:t>Vivian Vo</a:t>
            </a:r>
            <a:endParaRPr>
              <a:latin typeface="Merriweather Light"/>
              <a:ea typeface="Merriweather Light"/>
              <a:cs typeface="Merriweather Light"/>
              <a:sym typeface="Merriweather Light"/>
            </a:endParaRPr>
          </a:p>
        </p:txBody>
      </p:sp>
      <p:pic>
        <p:nvPicPr>
          <p:cNvPr id="148" name="Google Shape;148;p14"/>
          <p:cNvPicPr preferRelativeResize="0"/>
          <p:nvPr/>
        </p:nvPicPr>
        <p:blipFill rotWithShape="1">
          <a:blip r:embed="rId3">
            <a:alphaModFix/>
          </a:blip>
          <a:srcRect b="16987" l="0" r="0" t="9886"/>
          <a:stretch/>
        </p:blipFill>
        <p:spPr>
          <a:xfrm>
            <a:off x="198400" y="2157268"/>
            <a:ext cx="1453050" cy="1590606"/>
          </a:xfrm>
          <a:prstGeom prst="rect">
            <a:avLst/>
          </a:prstGeom>
          <a:noFill/>
          <a:ln>
            <a:noFill/>
          </a:ln>
        </p:spPr>
      </p:pic>
      <p:pic>
        <p:nvPicPr>
          <p:cNvPr id="149" name="Google Shape;149;p14"/>
          <p:cNvPicPr preferRelativeResize="0"/>
          <p:nvPr/>
        </p:nvPicPr>
        <p:blipFill>
          <a:blip r:embed="rId4">
            <a:alphaModFix/>
          </a:blip>
          <a:stretch>
            <a:fillRect/>
          </a:stretch>
        </p:blipFill>
        <p:spPr>
          <a:xfrm>
            <a:off x="3776725" y="2157277"/>
            <a:ext cx="1591057" cy="1559833"/>
          </a:xfrm>
          <a:prstGeom prst="rect">
            <a:avLst/>
          </a:prstGeom>
          <a:noFill/>
          <a:ln>
            <a:noFill/>
          </a:ln>
        </p:spPr>
      </p:pic>
      <p:pic>
        <p:nvPicPr>
          <p:cNvPr id="150" name="Google Shape;150;p14"/>
          <p:cNvPicPr preferRelativeResize="0"/>
          <p:nvPr/>
        </p:nvPicPr>
        <p:blipFill>
          <a:blip r:embed="rId5">
            <a:alphaModFix/>
          </a:blip>
          <a:stretch>
            <a:fillRect/>
          </a:stretch>
        </p:blipFill>
        <p:spPr>
          <a:xfrm>
            <a:off x="7397250" y="2141901"/>
            <a:ext cx="1590600" cy="1590600"/>
          </a:xfrm>
          <a:prstGeom prst="rect">
            <a:avLst/>
          </a:prstGeom>
          <a:noFill/>
          <a:ln>
            <a:noFill/>
          </a:ln>
        </p:spPr>
      </p:pic>
      <p:pic>
        <p:nvPicPr>
          <p:cNvPr id="151" name="Google Shape;151;p14"/>
          <p:cNvPicPr preferRelativeResize="0"/>
          <p:nvPr/>
        </p:nvPicPr>
        <p:blipFill>
          <a:blip r:embed="rId6">
            <a:alphaModFix/>
          </a:blip>
          <a:stretch>
            <a:fillRect/>
          </a:stretch>
        </p:blipFill>
        <p:spPr>
          <a:xfrm>
            <a:off x="5598864" y="2141900"/>
            <a:ext cx="1498074" cy="1590599"/>
          </a:xfrm>
          <a:prstGeom prst="rect">
            <a:avLst/>
          </a:prstGeom>
          <a:noFill/>
          <a:ln>
            <a:noFill/>
          </a:ln>
        </p:spPr>
      </p:pic>
      <p:pic>
        <p:nvPicPr>
          <p:cNvPr id="152" name="Google Shape;152;p14"/>
          <p:cNvPicPr preferRelativeResize="0"/>
          <p:nvPr/>
        </p:nvPicPr>
        <p:blipFill rotWithShape="1">
          <a:blip r:embed="rId7">
            <a:alphaModFix/>
          </a:blip>
          <a:srcRect b="3538" l="0" r="0" t="5270"/>
          <a:stretch/>
        </p:blipFill>
        <p:spPr>
          <a:xfrm>
            <a:off x="2192988" y="2157275"/>
            <a:ext cx="1042200" cy="1688248"/>
          </a:xfrm>
          <a:prstGeom prst="rect">
            <a:avLst/>
          </a:prstGeom>
          <a:noFill/>
          <a:ln>
            <a:noFill/>
          </a:ln>
        </p:spPr>
      </p:pic>
      <p:pic>
        <p:nvPicPr>
          <p:cNvPr id="153" name="Google Shape;153;p14"/>
          <p:cNvPicPr preferRelativeResize="0"/>
          <p:nvPr/>
        </p:nvPicPr>
        <p:blipFill>
          <a:blip r:embed="rId8">
            <a:alphaModFix/>
          </a:blip>
          <a:stretch>
            <a:fillRect/>
          </a:stretch>
        </p:blipFill>
        <p:spPr>
          <a:xfrm>
            <a:off x="8476500" y="226475"/>
            <a:ext cx="439500" cy="4395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32"/>
          <p:cNvSpPr txBox="1"/>
          <p:nvPr>
            <p:ph idx="4294967295" type="title"/>
          </p:nvPr>
        </p:nvSpPr>
        <p:spPr>
          <a:xfrm>
            <a:off x="311725" y="219456"/>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OAuth</a:t>
            </a:r>
            <a:endParaRPr/>
          </a:p>
        </p:txBody>
      </p:sp>
      <p:sp>
        <p:nvSpPr>
          <p:cNvPr id="418" name="Google Shape;418;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19" name="Google Shape;419;p32"/>
          <p:cNvPicPr preferRelativeResize="0"/>
          <p:nvPr/>
        </p:nvPicPr>
        <p:blipFill>
          <a:blip r:embed="rId3">
            <a:alphaModFix/>
          </a:blip>
          <a:stretch>
            <a:fillRect/>
          </a:stretch>
        </p:blipFill>
        <p:spPr>
          <a:xfrm>
            <a:off x="2961402" y="330462"/>
            <a:ext cx="3221192" cy="4482575"/>
          </a:xfrm>
          <a:prstGeom prst="rect">
            <a:avLst/>
          </a:prstGeom>
          <a:noFill/>
          <a:ln>
            <a:noFill/>
          </a:ln>
        </p:spPr>
      </p:pic>
      <p:pic>
        <p:nvPicPr>
          <p:cNvPr id="420" name="Google Shape;420;p32"/>
          <p:cNvPicPr preferRelativeResize="0"/>
          <p:nvPr/>
        </p:nvPicPr>
        <p:blipFill>
          <a:blip r:embed="rId4">
            <a:alphaModFix/>
          </a:blip>
          <a:stretch>
            <a:fillRect/>
          </a:stretch>
        </p:blipFill>
        <p:spPr>
          <a:xfrm>
            <a:off x="8476500" y="226475"/>
            <a:ext cx="439500" cy="439500"/>
          </a:xfrm>
          <a:prstGeom prst="ellipse">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3"/>
          <p:cNvSpPr txBox="1"/>
          <p:nvPr>
            <p:ph idx="4294967295" type="title"/>
          </p:nvPr>
        </p:nvSpPr>
        <p:spPr>
          <a:xfrm>
            <a:off x="311700" y="219456"/>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OAuth</a:t>
            </a:r>
            <a:endParaRPr/>
          </a:p>
        </p:txBody>
      </p:sp>
      <p:sp>
        <p:nvSpPr>
          <p:cNvPr id="426" name="Google Shape;426;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27" name="Google Shape;427;p33"/>
          <p:cNvPicPr preferRelativeResize="0"/>
          <p:nvPr/>
        </p:nvPicPr>
        <p:blipFill rotWithShape="1">
          <a:blip r:embed="rId3">
            <a:alphaModFix/>
          </a:blip>
          <a:srcRect b="0" l="0" r="34751" t="0"/>
          <a:stretch/>
        </p:blipFill>
        <p:spPr>
          <a:xfrm>
            <a:off x="155813" y="1947245"/>
            <a:ext cx="8832155" cy="890580"/>
          </a:xfrm>
          <a:prstGeom prst="rect">
            <a:avLst/>
          </a:prstGeom>
          <a:noFill/>
          <a:ln>
            <a:noFill/>
          </a:ln>
        </p:spPr>
      </p:pic>
      <p:sp>
        <p:nvSpPr>
          <p:cNvPr id="428" name="Google Shape;428;p33"/>
          <p:cNvSpPr txBox="1"/>
          <p:nvPr/>
        </p:nvSpPr>
        <p:spPr>
          <a:xfrm>
            <a:off x="2434700" y="2044897"/>
            <a:ext cx="6553500" cy="2523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erriweather Light"/>
              <a:ea typeface="Merriweather Light"/>
              <a:cs typeface="Merriweather Light"/>
              <a:sym typeface="Merriweather Light"/>
            </a:endParaRPr>
          </a:p>
        </p:txBody>
      </p:sp>
      <p:pic>
        <p:nvPicPr>
          <p:cNvPr id="429" name="Google Shape;429;p33"/>
          <p:cNvPicPr preferRelativeResize="0"/>
          <p:nvPr/>
        </p:nvPicPr>
        <p:blipFill>
          <a:blip r:embed="rId4">
            <a:alphaModFix/>
          </a:blip>
          <a:stretch>
            <a:fillRect/>
          </a:stretch>
        </p:blipFill>
        <p:spPr>
          <a:xfrm>
            <a:off x="8476500" y="226475"/>
            <a:ext cx="439500" cy="439500"/>
          </a:xfrm>
          <a:prstGeom prst="ellipse">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34"/>
          <p:cNvSpPr txBox="1"/>
          <p:nvPr>
            <p:ph idx="4294967295" type="title"/>
          </p:nvPr>
        </p:nvSpPr>
        <p:spPr>
          <a:xfrm>
            <a:off x="311700" y="219456"/>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OAuth</a:t>
            </a:r>
            <a:endParaRPr/>
          </a:p>
        </p:txBody>
      </p:sp>
      <p:sp>
        <p:nvSpPr>
          <p:cNvPr id="435" name="Google Shape;435;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36" name="Google Shape;436;p34"/>
          <p:cNvPicPr preferRelativeResize="0"/>
          <p:nvPr/>
        </p:nvPicPr>
        <p:blipFill rotWithShape="1">
          <a:blip r:embed="rId3">
            <a:alphaModFix/>
          </a:blip>
          <a:srcRect b="0" l="317" r="377" t="852"/>
          <a:stretch/>
        </p:blipFill>
        <p:spPr>
          <a:xfrm>
            <a:off x="516600" y="852300"/>
            <a:ext cx="8110800" cy="3814800"/>
          </a:xfrm>
          <a:prstGeom prst="roundRect">
            <a:avLst>
              <a:gd fmla="val 16667" name="adj"/>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42" name="Google Shape;442;p35"/>
          <p:cNvSpPr txBox="1"/>
          <p:nvPr>
            <p:ph idx="4294967295" type="title"/>
          </p:nvPr>
        </p:nvSpPr>
        <p:spPr>
          <a:xfrm>
            <a:off x="311700" y="2164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Backend Logic (Voice Chat)</a:t>
            </a:r>
            <a:endParaRPr/>
          </a:p>
        </p:txBody>
      </p:sp>
      <p:sp>
        <p:nvSpPr>
          <p:cNvPr id="443" name="Google Shape;443;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descr="OAuth - Wikipedia" id="444" name="Google Shape;444;p35"/>
          <p:cNvPicPr preferRelativeResize="0"/>
          <p:nvPr/>
        </p:nvPicPr>
        <p:blipFill>
          <a:blip r:embed="rId3">
            <a:alphaModFix/>
          </a:blip>
          <a:stretch>
            <a:fillRect/>
          </a:stretch>
        </p:blipFill>
        <p:spPr>
          <a:xfrm>
            <a:off x="798275" y="996563"/>
            <a:ext cx="1371600" cy="1371600"/>
          </a:xfrm>
          <a:prstGeom prst="rect">
            <a:avLst/>
          </a:prstGeom>
          <a:noFill/>
          <a:ln>
            <a:noFill/>
          </a:ln>
        </p:spPr>
      </p:pic>
      <p:grpSp>
        <p:nvGrpSpPr>
          <p:cNvPr id="445" name="Google Shape;445;p35"/>
          <p:cNvGrpSpPr/>
          <p:nvPr/>
        </p:nvGrpSpPr>
        <p:grpSpPr>
          <a:xfrm>
            <a:off x="881275" y="3421665"/>
            <a:ext cx="1443000" cy="1446023"/>
            <a:chOff x="875700" y="3063827"/>
            <a:chExt cx="1443000" cy="1446023"/>
          </a:xfrm>
        </p:grpSpPr>
        <p:pic>
          <p:nvPicPr>
            <p:cNvPr id="446" name="Google Shape;446;p35"/>
            <p:cNvPicPr preferRelativeResize="0"/>
            <p:nvPr/>
          </p:nvPicPr>
          <p:blipFill>
            <a:blip r:embed="rId4">
              <a:alphaModFix/>
            </a:blip>
            <a:stretch>
              <a:fillRect/>
            </a:stretch>
          </p:blipFill>
          <p:spPr>
            <a:xfrm>
              <a:off x="1081669" y="3063827"/>
              <a:ext cx="1031050" cy="1024162"/>
            </a:xfrm>
            <a:prstGeom prst="rect">
              <a:avLst/>
            </a:prstGeom>
            <a:noFill/>
            <a:ln>
              <a:noFill/>
            </a:ln>
          </p:spPr>
        </p:pic>
        <p:sp>
          <p:nvSpPr>
            <p:cNvPr id="447" name="Google Shape;447;p35"/>
            <p:cNvSpPr txBox="1"/>
            <p:nvPr/>
          </p:nvSpPr>
          <p:spPr>
            <a:xfrm>
              <a:off x="875700" y="4140850"/>
              <a:ext cx="1443000" cy="3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erriweather Light"/>
                  <a:ea typeface="Merriweather Light"/>
                  <a:cs typeface="Merriweather Light"/>
                  <a:sym typeface="Merriweather Light"/>
                </a:rPr>
                <a:t>Google Photos</a:t>
              </a:r>
              <a:endParaRPr>
                <a:latin typeface="Merriweather Light"/>
                <a:ea typeface="Merriweather Light"/>
                <a:cs typeface="Merriweather Light"/>
                <a:sym typeface="Merriweather Light"/>
              </a:endParaRPr>
            </a:p>
          </p:txBody>
        </p:sp>
      </p:grpSp>
      <p:grpSp>
        <p:nvGrpSpPr>
          <p:cNvPr id="448" name="Google Shape;448;p35"/>
          <p:cNvGrpSpPr/>
          <p:nvPr/>
        </p:nvGrpSpPr>
        <p:grpSpPr>
          <a:xfrm>
            <a:off x="3935230" y="2134034"/>
            <a:ext cx="1334412" cy="1584187"/>
            <a:chOff x="3877810" y="2409200"/>
            <a:chExt cx="1006040" cy="1122900"/>
          </a:xfrm>
        </p:grpSpPr>
        <p:pic>
          <p:nvPicPr>
            <p:cNvPr descr="Computer Png Images - Free Download on Freepik" id="449" name="Google Shape;449;p35"/>
            <p:cNvPicPr preferRelativeResize="0"/>
            <p:nvPr/>
          </p:nvPicPr>
          <p:blipFill rotWithShape="1">
            <a:blip r:embed="rId5">
              <a:alphaModFix/>
            </a:blip>
            <a:srcRect b="10767" l="0" r="0" t="9822"/>
            <a:stretch/>
          </p:blipFill>
          <p:spPr>
            <a:xfrm>
              <a:off x="3877810" y="2409200"/>
              <a:ext cx="1006040" cy="798900"/>
            </a:xfrm>
            <a:prstGeom prst="rect">
              <a:avLst/>
            </a:prstGeom>
            <a:noFill/>
            <a:ln>
              <a:noFill/>
            </a:ln>
          </p:spPr>
        </p:pic>
        <p:pic>
          <p:nvPicPr>
            <p:cNvPr id="450" name="Google Shape;450;p35"/>
            <p:cNvPicPr preferRelativeResize="0"/>
            <p:nvPr/>
          </p:nvPicPr>
          <p:blipFill>
            <a:blip r:embed="rId6">
              <a:alphaModFix/>
            </a:blip>
            <a:stretch>
              <a:fillRect/>
            </a:stretch>
          </p:blipFill>
          <p:spPr>
            <a:xfrm>
              <a:off x="4184022" y="2504752"/>
              <a:ext cx="393600" cy="393600"/>
            </a:xfrm>
            <a:prstGeom prst="rect">
              <a:avLst/>
            </a:prstGeom>
            <a:noFill/>
            <a:ln>
              <a:noFill/>
            </a:ln>
          </p:spPr>
        </p:pic>
        <p:sp>
          <p:nvSpPr>
            <p:cNvPr id="451" name="Google Shape;451;p35"/>
            <p:cNvSpPr txBox="1"/>
            <p:nvPr/>
          </p:nvSpPr>
          <p:spPr>
            <a:xfrm>
              <a:off x="4029375" y="3131900"/>
              <a:ext cx="7029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erriweather Light"/>
                  <a:ea typeface="Merriweather Light"/>
                  <a:cs typeface="Merriweather Light"/>
                  <a:sym typeface="Merriweather Light"/>
                </a:rPr>
                <a:t>Host</a:t>
              </a:r>
              <a:endParaRPr>
                <a:latin typeface="Merriweather Light"/>
                <a:ea typeface="Merriweather Light"/>
                <a:cs typeface="Merriweather Light"/>
                <a:sym typeface="Merriweather Light"/>
              </a:endParaRPr>
            </a:p>
          </p:txBody>
        </p:sp>
      </p:grpSp>
      <p:grpSp>
        <p:nvGrpSpPr>
          <p:cNvPr id="452" name="Google Shape;452;p35"/>
          <p:cNvGrpSpPr/>
          <p:nvPr/>
        </p:nvGrpSpPr>
        <p:grpSpPr>
          <a:xfrm>
            <a:off x="7223085" y="2617200"/>
            <a:ext cx="1006040" cy="798900"/>
            <a:chOff x="7303860" y="2576975"/>
            <a:chExt cx="1006040" cy="798900"/>
          </a:xfrm>
        </p:grpSpPr>
        <p:pic>
          <p:nvPicPr>
            <p:cNvPr descr="Computer Png Images - Free Download on Freepik" id="453" name="Google Shape;453;p35"/>
            <p:cNvPicPr preferRelativeResize="0"/>
            <p:nvPr/>
          </p:nvPicPr>
          <p:blipFill rotWithShape="1">
            <a:blip r:embed="rId5">
              <a:alphaModFix/>
            </a:blip>
            <a:srcRect b="10767" l="0" r="0" t="9822"/>
            <a:stretch/>
          </p:blipFill>
          <p:spPr>
            <a:xfrm>
              <a:off x="7303860" y="2576975"/>
              <a:ext cx="1006040" cy="798900"/>
            </a:xfrm>
            <a:prstGeom prst="rect">
              <a:avLst/>
            </a:prstGeom>
            <a:noFill/>
            <a:ln>
              <a:noFill/>
            </a:ln>
          </p:spPr>
        </p:pic>
        <p:sp>
          <p:nvSpPr>
            <p:cNvPr id="454" name="Google Shape;454;p35"/>
            <p:cNvSpPr txBox="1"/>
            <p:nvPr/>
          </p:nvSpPr>
          <p:spPr>
            <a:xfrm>
              <a:off x="7427525" y="2764325"/>
              <a:ext cx="758700" cy="25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erriweather Light"/>
                  <a:ea typeface="Merriweather Light"/>
                  <a:cs typeface="Merriweather Light"/>
                  <a:sym typeface="Merriweather Light"/>
                </a:rPr>
                <a:t>Client</a:t>
              </a:r>
              <a:endParaRPr>
                <a:latin typeface="Merriweather Light"/>
                <a:ea typeface="Merriweather Light"/>
                <a:cs typeface="Merriweather Light"/>
                <a:sym typeface="Merriweather Light"/>
              </a:endParaRPr>
            </a:p>
          </p:txBody>
        </p:sp>
      </p:grpSp>
      <p:cxnSp>
        <p:nvCxnSpPr>
          <p:cNvPr id="455" name="Google Shape;455;p35"/>
          <p:cNvCxnSpPr/>
          <p:nvPr/>
        </p:nvCxnSpPr>
        <p:spPr>
          <a:xfrm flipH="1" rot="10800000">
            <a:off x="5442000" y="2789738"/>
            <a:ext cx="1555800" cy="5400"/>
          </a:xfrm>
          <a:prstGeom prst="straightConnector1">
            <a:avLst/>
          </a:prstGeom>
          <a:noFill/>
          <a:ln cap="flat" cmpd="sng" w="9525">
            <a:solidFill>
              <a:schemeClr val="dk1"/>
            </a:solidFill>
            <a:prstDash val="solid"/>
            <a:round/>
            <a:headEnd len="med" w="med" type="triangle"/>
            <a:tailEnd len="med" w="med" type="triangle"/>
          </a:ln>
        </p:spPr>
      </p:cxnSp>
      <p:sp>
        <p:nvSpPr>
          <p:cNvPr id="456" name="Google Shape;456;p35"/>
          <p:cNvSpPr txBox="1"/>
          <p:nvPr/>
        </p:nvSpPr>
        <p:spPr>
          <a:xfrm>
            <a:off x="5663400" y="2722975"/>
            <a:ext cx="1113000" cy="69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Merriweather Light"/>
                <a:ea typeface="Merriweather Light"/>
                <a:cs typeface="Merriweather Light"/>
                <a:sym typeface="Merriweather Light"/>
              </a:rPr>
              <a:t>Unity Relay Transport</a:t>
            </a:r>
            <a:endParaRPr sz="1300">
              <a:latin typeface="Merriweather Light"/>
              <a:ea typeface="Merriweather Light"/>
              <a:cs typeface="Merriweather Light"/>
              <a:sym typeface="Merriweather Light"/>
            </a:endParaRPr>
          </a:p>
        </p:txBody>
      </p:sp>
      <p:sp>
        <p:nvSpPr>
          <p:cNvPr id="457" name="Google Shape;457;p35"/>
          <p:cNvSpPr/>
          <p:nvPr/>
        </p:nvSpPr>
        <p:spPr>
          <a:xfrm>
            <a:off x="2260288" y="1670125"/>
            <a:ext cx="1643106" cy="533250"/>
          </a:xfrm>
          <a:custGeom>
            <a:rect b="b" l="l" r="r" t="t"/>
            <a:pathLst>
              <a:path extrusionOk="0" h="21330" w="56742">
                <a:moveTo>
                  <a:pt x="0" y="4153"/>
                </a:moveTo>
                <a:cubicBezTo>
                  <a:pt x="16945" y="-6014"/>
                  <a:pt x="47904" y="3655"/>
                  <a:pt x="56742" y="21330"/>
                </a:cubicBezTo>
              </a:path>
            </a:pathLst>
          </a:custGeom>
          <a:noFill/>
          <a:ln cap="flat" cmpd="sng" w="9525">
            <a:solidFill>
              <a:schemeClr val="dk1"/>
            </a:solidFill>
            <a:prstDash val="solid"/>
            <a:round/>
            <a:headEnd len="med" w="med" type="triangle"/>
            <a:tailEnd len="med" w="med" type="none"/>
          </a:ln>
        </p:spPr>
      </p:sp>
      <p:sp>
        <p:nvSpPr>
          <p:cNvPr id="458" name="Google Shape;458;p35"/>
          <p:cNvSpPr/>
          <p:nvPr/>
        </p:nvSpPr>
        <p:spPr>
          <a:xfrm rot="10800000">
            <a:off x="2141205" y="2038500"/>
            <a:ext cx="1672045" cy="533250"/>
          </a:xfrm>
          <a:custGeom>
            <a:rect b="b" l="l" r="r" t="t"/>
            <a:pathLst>
              <a:path extrusionOk="0" h="21330" w="56742">
                <a:moveTo>
                  <a:pt x="0" y="4153"/>
                </a:moveTo>
                <a:cubicBezTo>
                  <a:pt x="16945" y="-6014"/>
                  <a:pt x="47904" y="3655"/>
                  <a:pt x="56742" y="21330"/>
                </a:cubicBezTo>
              </a:path>
            </a:pathLst>
          </a:custGeom>
          <a:noFill/>
          <a:ln cap="flat" cmpd="sng" w="9525">
            <a:solidFill>
              <a:schemeClr val="dk1"/>
            </a:solidFill>
            <a:prstDash val="solid"/>
            <a:round/>
            <a:headEnd len="med" w="med" type="triangle"/>
            <a:tailEnd len="med" w="med" type="none"/>
          </a:ln>
        </p:spPr>
      </p:sp>
      <p:sp>
        <p:nvSpPr>
          <p:cNvPr id="459" name="Google Shape;459;p35"/>
          <p:cNvSpPr txBox="1"/>
          <p:nvPr/>
        </p:nvSpPr>
        <p:spPr>
          <a:xfrm>
            <a:off x="2572470" y="1347025"/>
            <a:ext cx="1555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Merriweather Light"/>
                <a:ea typeface="Merriweather Light"/>
                <a:cs typeface="Merriweather Light"/>
                <a:sym typeface="Merriweather Light"/>
              </a:rPr>
              <a:t>HTTP Requests</a:t>
            </a:r>
            <a:endParaRPr sz="1200">
              <a:solidFill>
                <a:schemeClr val="dk1"/>
              </a:solidFill>
              <a:latin typeface="Merriweather Light"/>
              <a:ea typeface="Merriweather Light"/>
              <a:cs typeface="Merriweather Light"/>
              <a:sym typeface="Merriweather Light"/>
            </a:endParaRPr>
          </a:p>
        </p:txBody>
      </p:sp>
      <p:sp>
        <p:nvSpPr>
          <p:cNvPr id="460" name="Google Shape;460;p35"/>
          <p:cNvSpPr txBox="1"/>
          <p:nvPr/>
        </p:nvSpPr>
        <p:spPr>
          <a:xfrm>
            <a:off x="1083625" y="2524613"/>
            <a:ext cx="2914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Merriweather Light"/>
                <a:ea typeface="Merriweather Light"/>
                <a:cs typeface="Merriweather Light"/>
                <a:sym typeface="Merriweather Light"/>
              </a:rPr>
              <a:t>Authorization Code/Access Token</a:t>
            </a:r>
            <a:endParaRPr sz="1200">
              <a:solidFill>
                <a:schemeClr val="dk1"/>
              </a:solidFill>
              <a:latin typeface="Merriweather Light"/>
              <a:ea typeface="Merriweather Light"/>
              <a:cs typeface="Merriweather Light"/>
              <a:sym typeface="Merriweather Light"/>
            </a:endParaRPr>
          </a:p>
        </p:txBody>
      </p:sp>
      <p:sp>
        <p:nvSpPr>
          <p:cNvPr id="461" name="Google Shape;461;p35"/>
          <p:cNvSpPr/>
          <p:nvPr/>
        </p:nvSpPr>
        <p:spPr>
          <a:xfrm rot="8810509">
            <a:off x="2230666" y="3322406"/>
            <a:ext cx="1763097" cy="659457"/>
          </a:xfrm>
          <a:custGeom>
            <a:rect b="b" l="l" r="r" t="t"/>
            <a:pathLst>
              <a:path extrusionOk="0" h="21330" w="56742">
                <a:moveTo>
                  <a:pt x="0" y="4153"/>
                </a:moveTo>
                <a:cubicBezTo>
                  <a:pt x="16945" y="-6014"/>
                  <a:pt x="47904" y="3655"/>
                  <a:pt x="56742" y="21330"/>
                </a:cubicBezTo>
              </a:path>
            </a:pathLst>
          </a:custGeom>
          <a:noFill/>
          <a:ln cap="flat" cmpd="sng" w="9525">
            <a:solidFill>
              <a:schemeClr val="dk1"/>
            </a:solidFill>
            <a:prstDash val="solid"/>
            <a:round/>
            <a:headEnd len="med" w="med" type="triangle"/>
            <a:tailEnd len="med" w="med" type="none"/>
          </a:ln>
        </p:spPr>
      </p:sp>
      <p:sp>
        <p:nvSpPr>
          <p:cNvPr id="462" name="Google Shape;462;p35"/>
          <p:cNvSpPr/>
          <p:nvPr/>
        </p:nvSpPr>
        <p:spPr>
          <a:xfrm rot="-2102627">
            <a:off x="2125024" y="3008376"/>
            <a:ext cx="1672015" cy="702647"/>
          </a:xfrm>
          <a:custGeom>
            <a:rect b="b" l="l" r="r" t="t"/>
            <a:pathLst>
              <a:path extrusionOk="0" h="21330" w="56742">
                <a:moveTo>
                  <a:pt x="0" y="4153"/>
                </a:moveTo>
                <a:cubicBezTo>
                  <a:pt x="16945" y="-6014"/>
                  <a:pt x="47904" y="3655"/>
                  <a:pt x="56742" y="21330"/>
                </a:cubicBezTo>
              </a:path>
            </a:pathLst>
          </a:custGeom>
          <a:noFill/>
          <a:ln cap="flat" cmpd="sng" w="9525">
            <a:solidFill>
              <a:schemeClr val="dk1"/>
            </a:solidFill>
            <a:prstDash val="solid"/>
            <a:round/>
            <a:headEnd len="med" w="med" type="triangle"/>
            <a:tailEnd len="med" w="med" type="none"/>
          </a:ln>
        </p:spPr>
      </p:sp>
      <p:sp>
        <p:nvSpPr>
          <p:cNvPr id="463" name="Google Shape;463;p35"/>
          <p:cNvSpPr txBox="1"/>
          <p:nvPr/>
        </p:nvSpPr>
        <p:spPr>
          <a:xfrm>
            <a:off x="1418750" y="2973150"/>
            <a:ext cx="1334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Merriweather Light"/>
                <a:ea typeface="Merriweather Light"/>
                <a:cs typeface="Merriweather Light"/>
                <a:sym typeface="Merriweather Light"/>
              </a:rPr>
              <a:t>API Requests</a:t>
            </a:r>
            <a:endParaRPr sz="1200">
              <a:solidFill>
                <a:schemeClr val="dk1"/>
              </a:solidFill>
              <a:latin typeface="Merriweather Light"/>
              <a:ea typeface="Merriweather Light"/>
              <a:cs typeface="Merriweather Light"/>
              <a:sym typeface="Merriweather Light"/>
            </a:endParaRPr>
          </a:p>
        </p:txBody>
      </p:sp>
      <p:sp>
        <p:nvSpPr>
          <p:cNvPr id="464" name="Google Shape;464;p35"/>
          <p:cNvSpPr txBox="1"/>
          <p:nvPr/>
        </p:nvSpPr>
        <p:spPr>
          <a:xfrm>
            <a:off x="2296725" y="4009625"/>
            <a:ext cx="1672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Merriweather Light"/>
                <a:ea typeface="Merriweather Light"/>
                <a:cs typeface="Merriweather Light"/>
                <a:sym typeface="Merriweather Light"/>
              </a:rPr>
              <a:t>Photo Information</a:t>
            </a:r>
            <a:endParaRPr sz="1200">
              <a:solidFill>
                <a:schemeClr val="dk1"/>
              </a:solidFill>
              <a:latin typeface="Merriweather Light"/>
              <a:ea typeface="Merriweather Light"/>
              <a:cs typeface="Merriweather Light"/>
              <a:sym typeface="Merriweather Light"/>
            </a:endParaRPr>
          </a:p>
        </p:txBody>
      </p:sp>
      <p:sp>
        <p:nvSpPr>
          <p:cNvPr id="465" name="Google Shape;465;p35"/>
          <p:cNvSpPr txBox="1"/>
          <p:nvPr/>
        </p:nvSpPr>
        <p:spPr>
          <a:xfrm>
            <a:off x="5435538" y="2181175"/>
            <a:ext cx="1113000" cy="2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Merriweather Light"/>
                <a:ea typeface="Merriweather Light"/>
                <a:cs typeface="Merriweather Light"/>
                <a:sym typeface="Merriweather Light"/>
              </a:rPr>
              <a:t>Game data</a:t>
            </a:r>
            <a:endParaRPr sz="1300">
              <a:solidFill>
                <a:schemeClr val="dk1"/>
              </a:solidFill>
              <a:latin typeface="Merriweather Light"/>
              <a:ea typeface="Merriweather Light"/>
              <a:cs typeface="Merriweather Light"/>
              <a:sym typeface="Merriweather Light"/>
            </a:endParaRPr>
          </a:p>
        </p:txBody>
      </p:sp>
      <p:sp>
        <p:nvSpPr>
          <p:cNvPr id="466" name="Google Shape;466;p35"/>
          <p:cNvSpPr txBox="1"/>
          <p:nvPr/>
        </p:nvSpPr>
        <p:spPr>
          <a:xfrm>
            <a:off x="6560175" y="2203138"/>
            <a:ext cx="1113000" cy="2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Merriweather Light"/>
                <a:ea typeface="Merriweather Light"/>
                <a:cs typeface="Merriweather Light"/>
                <a:sym typeface="Merriweather Light"/>
              </a:rPr>
              <a:t>Game data</a:t>
            </a:r>
            <a:endParaRPr sz="1300">
              <a:solidFill>
                <a:schemeClr val="dk1"/>
              </a:solidFill>
              <a:latin typeface="Merriweather Light"/>
              <a:ea typeface="Merriweather Light"/>
              <a:cs typeface="Merriweather Light"/>
              <a:sym typeface="Merriweather Light"/>
            </a:endParaRPr>
          </a:p>
        </p:txBody>
      </p:sp>
      <p:grpSp>
        <p:nvGrpSpPr>
          <p:cNvPr id="467" name="Google Shape;467;p35"/>
          <p:cNvGrpSpPr/>
          <p:nvPr/>
        </p:nvGrpSpPr>
        <p:grpSpPr>
          <a:xfrm>
            <a:off x="6118935" y="1237813"/>
            <a:ext cx="1006040" cy="798900"/>
            <a:chOff x="6944010" y="2962875"/>
            <a:chExt cx="1006040" cy="798900"/>
          </a:xfrm>
        </p:grpSpPr>
        <p:pic>
          <p:nvPicPr>
            <p:cNvPr descr="Computer Png Images - Free Download on Freepik" id="468" name="Google Shape;468;p35"/>
            <p:cNvPicPr preferRelativeResize="0"/>
            <p:nvPr/>
          </p:nvPicPr>
          <p:blipFill rotWithShape="1">
            <a:blip r:embed="rId5">
              <a:alphaModFix/>
            </a:blip>
            <a:srcRect b="10767" l="0" r="0" t="9822"/>
            <a:stretch/>
          </p:blipFill>
          <p:spPr>
            <a:xfrm>
              <a:off x="6944010" y="2962875"/>
              <a:ext cx="1006040" cy="798900"/>
            </a:xfrm>
            <a:prstGeom prst="rect">
              <a:avLst/>
            </a:prstGeom>
            <a:noFill/>
            <a:ln>
              <a:noFill/>
            </a:ln>
          </p:spPr>
        </p:pic>
        <p:sp>
          <p:nvSpPr>
            <p:cNvPr id="469" name="Google Shape;469;p35"/>
            <p:cNvSpPr txBox="1"/>
            <p:nvPr/>
          </p:nvSpPr>
          <p:spPr>
            <a:xfrm>
              <a:off x="7067675" y="3134650"/>
              <a:ext cx="758700" cy="25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erriweather Light"/>
                  <a:ea typeface="Merriweather Light"/>
                  <a:cs typeface="Merriweather Light"/>
                  <a:sym typeface="Merriweather Light"/>
                </a:rPr>
                <a:t>Relay</a:t>
              </a:r>
              <a:endParaRPr>
                <a:latin typeface="Merriweather Light"/>
                <a:ea typeface="Merriweather Light"/>
                <a:cs typeface="Merriweather Light"/>
                <a:sym typeface="Merriweather Light"/>
              </a:endParaRPr>
            </a:p>
          </p:txBody>
        </p:sp>
      </p:grpSp>
      <p:cxnSp>
        <p:nvCxnSpPr>
          <p:cNvPr id="470" name="Google Shape;470;p35"/>
          <p:cNvCxnSpPr/>
          <p:nvPr/>
        </p:nvCxnSpPr>
        <p:spPr>
          <a:xfrm flipH="1" rot="10800000">
            <a:off x="5336125" y="1883875"/>
            <a:ext cx="687900" cy="463500"/>
          </a:xfrm>
          <a:prstGeom prst="straightConnector1">
            <a:avLst/>
          </a:prstGeom>
          <a:noFill/>
          <a:ln cap="flat" cmpd="sng" w="9525">
            <a:solidFill>
              <a:schemeClr val="dk2"/>
            </a:solidFill>
            <a:prstDash val="solid"/>
            <a:round/>
            <a:headEnd len="med" w="med" type="none"/>
            <a:tailEnd len="med" w="med" type="triangle"/>
          </a:ln>
        </p:spPr>
      </p:cxnSp>
      <p:cxnSp>
        <p:nvCxnSpPr>
          <p:cNvPr id="471" name="Google Shape;471;p35"/>
          <p:cNvCxnSpPr/>
          <p:nvPr/>
        </p:nvCxnSpPr>
        <p:spPr>
          <a:xfrm rot="10800000">
            <a:off x="7177581" y="1869613"/>
            <a:ext cx="586200" cy="629100"/>
          </a:xfrm>
          <a:prstGeom prst="straightConnector1">
            <a:avLst/>
          </a:prstGeom>
          <a:noFill/>
          <a:ln cap="flat" cmpd="sng" w="9525">
            <a:solidFill>
              <a:schemeClr val="dk2"/>
            </a:solidFill>
            <a:prstDash val="solid"/>
            <a:round/>
            <a:headEnd len="med" w="med" type="none"/>
            <a:tailEnd len="med" w="med" type="triangle"/>
          </a:ln>
        </p:spPr>
      </p:cxnSp>
      <p:pic>
        <p:nvPicPr>
          <p:cNvPr descr="Unity Netcode - Custom Named Messages - YouTube" id="472" name="Google Shape;472;p35"/>
          <p:cNvPicPr preferRelativeResize="0"/>
          <p:nvPr/>
        </p:nvPicPr>
        <p:blipFill rotWithShape="1">
          <a:blip r:embed="rId7">
            <a:alphaModFix/>
          </a:blip>
          <a:srcRect b="62267" l="18398" r="32115" t="13839"/>
          <a:stretch/>
        </p:blipFill>
        <p:spPr>
          <a:xfrm>
            <a:off x="6275250" y="606237"/>
            <a:ext cx="1371600" cy="434320"/>
          </a:xfrm>
          <a:prstGeom prst="rect">
            <a:avLst/>
          </a:prstGeom>
          <a:noFill/>
          <a:ln>
            <a:noFill/>
          </a:ln>
        </p:spPr>
      </p:pic>
      <p:sp>
        <p:nvSpPr>
          <p:cNvPr id="473" name="Google Shape;473;p35"/>
          <p:cNvSpPr txBox="1"/>
          <p:nvPr/>
        </p:nvSpPr>
        <p:spPr>
          <a:xfrm>
            <a:off x="4912525" y="1192975"/>
            <a:ext cx="1006200" cy="2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Merriweather Light"/>
                <a:ea typeface="Merriweather Light"/>
                <a:cs typeface="Merriweather Light"/>
                <a:sym typeface="Merriweather Light"/>
              </a:rPr>
              <a:t>Create</a:t>
            </a:r>
            <a:endParaRPr sz="1300">
              <a:solidFill>
                <a:schemeClr val="dk1"/>
              </a:solidFill>
              <a:latin typeface="Merriweather Light"/>
              <a:ea typeface="Merriweather Light"/>
              <a:cs typeface="Merriweather Light"/>
              <a:sym typeface="Merriweather Light"/>
            </a:endParaRPr>
          </a:p>
        </p:txBody>
      </p:sp>
      <p:sp>
        <p:nvSpPr>
          <p:cNvPr id="474" name="Google Shape;474;p35"/>
          <p:cNvSpPr txBox="1"/>
          <p:nvPr/>
        </p:nvSpPr>
        <p:spPr>
          <a:xfrm>
            <a:off x="7763775" y="1559625"/>
            <a:ext cx="825600" cy="2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Merriweather Light"/>
                <a:ea typeface="Merriweather Light"/>
                <a:cs typeface="Merriweather Light"/>
                <a:sym typeface="Merriweather Light"/>
              </a:rPr>
              <a:t>Create</a:t>
            </a:r>
            <a:endParaRPr sz="1300">
              <a:solidFill>
                <a:schemeClr val="dk1"/>
              </a:solidFill>
              <a:latin typeface="Merriweather Light"/>
              <a:ea typeface="Merriweather Light"/>
              <a:cs typeface="Merriweather Light"/>
              <a:sym typeface="Merriweather Light"/>
            </a:endParaRPr>
          </a:p>
        </p:txBody>
      </p:sp>
      <p:cxnSp>
        <p:nvCxnSpPr>
          <p:cNvPr id="475" name="Google Shape;475;p35"/>
          <p:cNvCxnSpPr/>
          <p:nvPr/>
        </p:nvCxnSpPr>
        <p:spPr>
          <a:xfrm flipH="1">
            <a:off x="5103200" y="1075975"/>
            <a:ext cx="1121100" cy="922200"/>
          </a:xfrm>
          <a:prstGeom prst="straightConnector1">
            <a:avLst/>
          </a:prstGeom>
          <a:noFill/>
          <a:ln cap="flat" cmpd="sng" w="9525">
            <a:solidFill>
              <a:schemeClr val="dk2"/>
            </a:solidFill>
            <a:prstDash val="solid"/>
            <a:round/>
            <a:headEnd len="med" w="med" type="none"/>
            <a:tailEnd len="med" w="med" type="triangle"/>
          </a:ln>
        </p:spPr>
      </p:cxnSp>
      <p:cxnSp>
        <p:nvCxnSpPr>
          <p:cNvPr id="476" name="Google Shape;476;p35"/>
          <p:cNvCxnSpPr/>
          <p:nvPr/>
        </p:nvCxnSpPr>
        <p:spPr>
          <a:xfrm>
            <a:off x="7638050" y="1066325"/>
            <a:ext cx="291000" cy="1418700"/>
          </a:xfrm>
          <a:prstGeom prst="straightConnector1">
            <a:avLst/>
          </a:prstGeom>
          <a:noFill/>
          <a:ln cap="flat" cmpd="sng" w="9525">
            <a:solidFill>
              <a:schemeClr val="dk2"/>
            </a:solidFill>
            <a:prstDash val="solid"/>
            <a:round/>
            <a:headEnd len="med" w="med" type="none"/>
            <a:tailEnd len="med" w="med" type="triangle"/>
          </a:ln>
        </p:spPr>
      </p:cxnSp>
      <p:pic>
        <p:nvPicPr>
          <p:cNvPr descr="Unity acquires Vivox in-game voice and text chat platform | Shacknews" id="477" name="Google Shape;477;p35"/>
          <p:cNvPicPr preferRelativeResize="0"/>
          <p:nvPr/>
        </p:nvPicPr>
        <p:blipFill>
          <a:blip r:embed="rId8">
            <a:alphaModFix/>
          </a:blip>
          <a:stretch>
            <a:fillRect/>
          </a:stretch>
        </p:blipFill>
        <p:spPr>
          <a:xfrm>
            <a:off x="4045875" y="4378925"/>
            <a:ext cx="1113125" cy="623274"/>
          </a:xfrm>
          <a:prstGeom prst="rect">
            <a:avLst/>
          </a:prstGeom>
          <a:noFill/>
          <a:ln>
            <a:noFill/>
          </a:ln>
        </p:spPr>
      </p:pic>
      <p:sp>
        <p:nvSpPr>
          <p:cNvPr id="478" name="Google Shape;478;p35"/>
          <p:cNvSpPr txBox="1"/>
          <p:nvPr/>
        </p:nvSpPr>
        <p:spPr>
          <a:xfrm>
            <a:off x="3556850" y="3739425"/>
            <a:ext cx="966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0000"/>
                </a:solidFill>
                <a:latin typeface="Merriweather Light"/>
                <a:ea typeface="Merriweather Light"/>
                <a:cs typeface="Merriweather Light"/>
                <a:sym typeface="Merriweather Light"/>
              </a:rPr>
              <a:t>Voice Data</a:t>
            </a:r>
            <a:endParaRPr sz="1200">
              <a:solidFill>
                <a:srgbClr val="FF0000"/>
              </a:solidFill>
              <a:latin typeface="Merriweather Light"/>
              <a:ea typeface="Merriweather Light"/>
              <a:cs typeface="Merriweather Light"/>
              <a:sym typeface="Merriweather Light"/>
            </a:endParaRPr>
          </a:p>
        </p:txBody>
      </p:sp>
      <p:sp>
        <p:nvSpPr>
          <p:cNvPr id="479" name="Google Shape;479;p35"/>
          <p:cNvSpPr txBox="1"/>
          <p:nvPr/>
        </p:nvSpPr>
        <p:spPr>
          <a:xfrm rot="-3249">
            <a:off x="6481875" y="4210649"/>
            <a:ext cx="1269601"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0000"/>
                </a:solidFill>
                <a:latin typeface="Merriweather Light"/>
                <a:ea typeface="Merriweather Light"/>
                <a:cs typeface="Merriweather Light"/>
                <a:sym typeface="Merriweather Light"/>
              </a:rPr>
              <a:t>Voice Data</a:t>
            </a:r>
            <a:endParaRPr sz="1200">
              <a:solidFill>
                <a:srgbClr val="FF0000"/>
              </a:solidFill>
              <a:latin typeface="Merriweather Light"/>
              <a:ea typeface="Merriweather Light"/>
              <a:cs typeface="Merriweather Light"/>
              <a:sym typeface="Merriweather Light"/>
            </a:endParaRPr>
          </a:p>
        </p:txBody>
      </p:sp>
      <p:grpSp>
        <p:nvGrpSpPr>
          <p:cNvPr id="480" name="Google Shape;480;p35"/>
          <p:cNvGrpSpPr/>
          <p:nvPr/>
        </p:nvGrpSpPr>
        <p:grpSpPr>
          <a:xfrm rot="1237346">
            <a:off x="4281977" y="3524636"/>
            <a:ext cx="640933" cy="798881"/>
            <a:chOff x="4435830" y="3543073"/>
            <a:chExt cx="640948" cy="798900"/>
          </a:xfrm>
        </p:grpSpPr>
        <p:sp>
          <p:nvSpPr>
            <p:cNvPr id="481" name="Google Shape;481;p35"/>
            <p:cNvSpPr/>
            <p:nvPr/>
          </p:nvSpPr>
          <p:spPr>
            <a:xfrm rot="3392258">
              <a:off x="4413381" y="3828308"/>
              <a:ext cx="762286" cy="191526"/>
            </a:xfrm>
            <a:custGeom>
              <a:rect b="b" l="l" r="r" t="t"/>
              <a:pathLst>
                <a:path extrusionOk="0" h="21330" w="56742">
                  <a:moveTo>
                    <a:pt x="0" y="4153"/>
                  </a:moveTo>
                  <a:cubicBezTo>
                    <a:pt x="16945" y="-6014"/>
                    <a:pt x="47904" y="3655"/>
                    <a:pt x="56742" y="21330"/>
                  </a:cubicBezTo>
                </a:path>
              </a:pathLst>
            </a:custGeom>
            <a:noFill/>
            <a:ln cap="flat" cmpd="sng" w="9525">
              <a:solidFill>
                <a:srgbClr val="FF0000"/>
              </a:solidFill>
              <a:prstDash val="solid"/>
              <a:round/>
              <a:headEnd len="med" w="med" type="triangle"/>
              <a:tailEnd len="med" w="med" type="none"/>
            </a:ln>
          </p:spPr>
        </p:sp>
        <p:sp>
          <p:nvSpPr>
            <p:cNvPr id="482" name="Google Shape;482;p35"/>
            <p:cNvSpPr/>
            <p:nvPr/>
          </p:nvSpPr>
          <p:spPr>
            <a:xfrm rot="-7482994">
              <a:off x="4354745" y="3871896"/>
              <a:ext cx="720338" cy="205459"/>
            </a:xfrm>
            <a:custGeom>
              <a:rect b="b" l="l" r="r" t="t"/>
              <a:pathLst>
                <a:path extrusionOk="0" h="21330" w="56742">
                  <a:moveTo>
                    <a:pt x="0" y="4153"/>
                  </a:moveTo>
                  <a:cubicBezTo>
                    <a:pt x="16945" y="-6014"/>
                    <a:pt x="47904" y="3655"/>
                    <a:pt x="56742" y="21330"/>
                  </a:cubicBezTo>
                </a:path>
              </a:pathLst>
            </a:custGeom>
            <a:noFill/>
            <a:ln cap="flat" cmpd="sng" w="9525">
              <a:solidFill>
                <a:srgbClr val="FF0000"/>
              </a:solidFill>
              <a:prstDash val="solid"/>
              <a:round/>
              <a:headEnd len="med" w="med" type="triangle"/>
              <a:tailEnd len="med" w="med" type="none"/>
            </a:ln>
          </p:spPr>
        </p:sp>
      </p:grpSp>
      <p:sp>
        <p:nvSpPr>
          <p:cNvPr id="483" name="Google Shape;483;p35"/>
          <p:cNvSpPr txBox="1"/>
          <p:nvPr/>
        </p:nvSpPr>
        <p:spPr>
          <a:xfrm rot="-2328">
            <a:off x="4646737" y="3616316"/>
            <a:ext cx="1772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0000"/>
                </a:solidFill>
                <a:latin typeface="Merriweather Light"/>
                <a:ea typeface="Merriweather Light"/>
                <a:cs typeface="Merriweather Light"/>
                <a:sym typeface="Merriweather Light"/>
              </a:rPr>
              <a:t>Processed Voice Data</a:t>
            </a:r>
            <a:endParaRPr sz="1200">
              <a:solidFill>
                <a:srgbClr val="FF0000"/>
              </a:solidFill>
              <a:latin typeface="Merriweather Light"/>
              <a:ea typeface="Merriweather Light"/>
              <a:cs typeface="Merriweather Light"/>
              <a:sym typeface="Merriweather Light"/>
            </a:endParaRPr>
          </a:p>
        </p:txBody>
      </p:sp>
      <p:grpSp>
        <p:nvGrpSpPr>
          <p:cNvPr id="484" name="Google Shape;484;p35"/>
          <p:cNvGrpSpPr/>
          <p:nvPr/>
        </p:nvGrpSpPr>
        <p:grpSpPr>
          <a:xfrm rot="347506">
            <a:off x="5411039" y="3332192"/>
            <a:ext cx="1956195" cy="1584269"/>
            <a:chOff x="5948674" y="3342449"/>
            <a:chExt cx="1443026" cy="1462275"/>
          </a:xfrm>
        </p:grpSpPr>
        <p:sp>
          <p:nvSpPr>
            <p:cNvPr id="485" name="Google Shape;485;p35"/>
            <p:cNvSpPr/>
            <p:nvPr/>
          </p:nvSpPr>
          <p:spPr>
            <a:xfrm flipH="1" rot="-1954861">
              <a:off x="5849996" y="3781885"/>
              <a:ext cx="1640380" cy="416608"/>
            </a:xfrm>
            <a:custGeom>
              <a:rect b="b" l="l" r="r" t="t"/>
              <a:pathLst>
                <a:path extrusionOk="0" h="21330" w="56742">
                  <a:moveTo>
                    <a:pt x="0" y="4153"/>
                  </a:moveTo>
                  <a:cubicBezTo>
                    <a:pt x="16945" y="-6014"/>
                    <a:pt x="47904" y="3655"/>
                    <a:pt x="56742" y="21330"/>
                  </a:cubicBezTo>
                </a:path>
              </a:pathLst>
            </a:custGeom>
            <a:noFill/>
            <a:ln cap="flat" cmpd="sng" w="9525">
              <a:solidFill>
                <a:srgbClr val="FF0000"/>
              </a:solidFill>
              <a:prstDash val="solid"/>
              <a:round/>
              <a:headEnd len="med" w="med" type="triangle"/>
              <a:tailEnd len="med" w="med" type="none"/>
            </a:ln>
          </p:spPr>
        </p:sp>
        <p:sp>
          <p:nvSpPr>
            <p:cNvPr id="486" name="Google Shape;486;p35"/>
            <p:cNvSpPr/>
            <p:nvPr/>
          </p:nvSpPr>
          <p:spPr>
            <a:xfrm flipH="1" rot="8904342">
              <a:off x="5900475" y="3949296"/>
              <a:ext cx="1531998" cy="457910"/>
            </a:xfrm>
            <a:custGeom>
              <a:rect b="b" l="l" r="r" t="t"/>
              <a:pathLst>
                <a:path extrusionOk="0" h="21330" w="56742">
                  <a:moveTo>
                    <a:pt x="0" y="4153"/>
                  </a:moveTo>
                  <a:cubicBezTo>
                    <a:pt x="16945" y="-6014"/>
                    <a:pt x="47904" y="3655"/>
                    <a:pt x="56742" y="21330"/>
                  </a:cubicBezTo>
                </a:path>
              </a:pathLst>
            </a:custGeom>
            <a:noFill/>
            <a:ln cap="flat" cmpd="sng" w="9525">
              <a:solidFill>
                <a:srgbClr val="FF0000"/>
              </a:solidFill>
              <a:prstDash val="solid"/>
              <a:round/>
              <a:headEnd len="med" w="med" type="triangle"/>
              <a:tailEnd len="med" w="med" type="none"/>
            </a:ln>
          </p:spPr>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36"/>
          <p:cNvSpPr txBox="1"/>
          <p:nvPr>
            <p:ph type="title"/>
          </p:nvPr>
        </p:nvSpPr>
        <p:spPr>
          <a:xfrm>
            <a:off x="942925" y="1049700"/>
            <a:ext cx="6247800" cy="1313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Validation &amp; User Testing Results</a:t>
            </a:r>
            <a:endParaRPr/>
          </a:p>
        </p:txBody>
      </p:sp>
      <p:sp>
        <p:nvSpPr>
          <p:cNvPr id="492" name="Google Shape;492;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37"/>
          <p:cNvSpPr txBox="1"/>
          <p:nvPr>
            <p:ph type="title"/>
          </p:nvPr>
        </p:nvSpPr>
        <p:spPr>
          <a:xfrm>
            <a:off x="311725" y="4247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Validation Testing Results</a:t>
            </a:r>
            <a:endParaRPr/>
          </a:p>
        </p:txBody>
      </p:sp>
      <p:sp>
        <p:nvSpPr>
          <p:cNvPr id="498" name="Google Shape;498;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499" name="Google Shape;499;p37"/>
          <p:cNvSpPr txBox="1"/>
          <p:nvPr/>
        </p:nvSpPr>
        <p:spPr>
          <a:xfrm>
            <a:off x="407475" y="1516325"/>
            <a:ext cx="8424900" cy="319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chemeClr val="dk2"/>
                </a:solidFill>
                <a:latin typeface="Merriweather"/>
                <a:ea typeface="Merriweather"/>
                <a:cs typeface="Merriweather"/>
                <a:sym typeface="Merriweather"/>
              </a:rPr>
              <a:t>Results</a:t>
            </a:r>
            <a:endParaRPr b="1" sz="1300">
              <a:solidFill>
                <a:schemeClr val="dk2"/>
              </a:solidFill>
              <a:latin typeface="Merriweather"/>
              <a:ea typeface="Merriweather"/>
              <a:cs typeface="Merriweather"/>
              <a:sym typeface="Merriweather"/>
            </a:endParaRPr>
          </a:p>
          <a:p>
            <a:pPr indent="-311150" lvl="0" marL="457200" rtl="0" algn="l">
              <a:lnSpc>
                <a:spcPct val="115000"/>
              </a:lnSpc>
              <a:spcBef>
                <a:spcPts val="1000"/>
              </a:spcBef>
              <a:spcAft>
                <a:spcPts val="0"/>
              </a:spcAft>
              <a:buClr>
                <a:schemeClr val="dk2"/>
              </a:buClr>
              <a:buSzPts val="1300"/>
              <a:buFont typeface="Merriweather Light"/>
              <a:buChar char="●"/>
            </a:pPr>
            <a:r>
              <a:rPr lang="en" sz="1300">
                <a:solidFill>
                  <a:schemeClr val="dk2"/>
                </a:solidFill>
                <a:latin typeface="Merriweather Light"/>
                <a:ea typeface="Merriweather Light"/>
                <a:cs typeface="Merriweather Light"/>
                <a:sym typeface="Merriweather Light"/>
              </a:rPr>
              <a:t>FPS Measurement: 90 FPS</a:t>
            </a:r>
            <a:endParaRPr sz="1300">
              <a:solidFill>
                <a:schemeClr val="dk2"/>
              </a:solidFill>
              <a:latin typeface="Merriweather Light"/>
              <a:ea typeface="Merriweather Light"/>
              <a:cs typeface="Merriweather Light"/>
              <a:sym typeface="Merriweather Light"/>
            </a:endParaRPr>
          </a:p>
          <a:p>
            <a:pPr indent="-311150" lvl="0" marL="457200" rtl="0" algn="l">
              <a:lnSpc>
                <a:spcPct val="115000"/>
              </a:lnSpc>
              <a:spcBef>
                <a:spcPts val="1000"/>
              </a:spcBef>
              <a:spcAft>
                <a:spcPts val="0"/>
              </a:spcAft>
              <a:buClr>
                <a:schemeClr val="dk2"/>
              </a:buClr>
              <a:buSzPts val="1300"/>
              <a:buFont typeface="Merriweather Light"/>
              <a:buChar char="●"/>
            </a:pPr>
            <a:r>
              <a:rPr lang="en" sz="1300">
                <a:solidFill>
                  <a:schemeClr val="dk2"/>
                </a:solidFill>
                <a:latin typeface="Merriweather Light"/>
                <a:ea typeface="Merriweather Light"/>
                <a:cs typeface="Merriweather Light"/>
                <a:sym typeface="Merriweather Light"/>
              </a:rPr>
              <a:t>Variance Measurement: 15 FPS</a:t>
            </a:r>
            <a:endParaRPr sz="1300">
              <a:solidFill>
                <a:schemeClr val="dk2"/>
              </a:solidFill>
              <a:latin typeface="Merriweather Light"/>
              <a:ea typeface="Merriweather Light"/>
              <a:cs typeface="Merriweather Light"/>
              <a:sym typeface="Merriweather Light"/>
            </a:endParaRPr>
          </a:p>
          <a:p>
            <a:pPr indent="-311150" lvl="0" marL="457200" rtl="0" algn="l">
              <a:lnSpc>
                <a:spcPct val="115000"/>
              </a:lnSpc>
              <a:spcBef>
                <a:spcPts val="1000"/>
              </a:spcBef>
              <a:spcAft>
                <a:spcPts val="0"/>
              </a:spcAft>
              <a:buClr>
                <a:schemeClr val="dk2"/>
              </a:buClr>
              <a:buSzPts val="1300"/>
              <a:buFont typeface="Merriweather Light"/>
              <a:buChar char="●"/>
            </a:pPr>
            <a:r>
              <a:rPr lang="en" sz="1300">
                <a:solidFill>
                  <a:schemeClr val="dk2"/>
                </a:solidFill>
                <a:latin typeface="Merriweather Light"/>
                <a:ea typeface="Merriweather Light"/>
                <a:cs typeface="Merriweather Light"/>
                <a:sym typeface="Merriweather Light"/>
              </a:rPr>
              <a:t>Network packet loss &lt; 5%</a:t>
            </a:r>
            <a:endParaRPr sz="1300">
              <a:solidFill>
                <a:schemeClr val="dk2"/>
              </a:solidFill>
              <a:latin typeface="Merriweather Light"/>
              <a:ea typeface="Merriweather Light"/>
              <a:cs typeface="Merriweather Light"/>
              <a:sym typeface="Merriweather Light"/>
            </a:endParaRPr>
          </a:p>
          <a:p>
            <a:pPr indent="0" lvl="0" marL="0" rtl="0" algn="l">
              <a:lnSpc>
                <a:spcPct val="115000"/>
              </a:lnSpc>
              <a:spcBef>
                <a:spcPts val="1000"/>
              </a:spcBef>
              <a:spcAft>
                <a:spcPts val="0"/>
              </a:spcAft>
              <a:buNone/>
            </a:pPr>
            <a:r>
              <a:t/>
            </a:r>
            <a:endParaRPr sz="1300">
              <a:solidFill>
                <a:schemeClr val="dk2"/>
              </a:solidFill>
              <a:latin typeface="Merriweather Light"/>
              <a:ea typeface="Merriweather Light"/>
              <a:cs typeface="Merriweather Light"/>
              <a:sym typeface="Merriweather Light"/>
            </a:endParaRPr>
          </a:p>
          <a:p>
            <a:pPr indent="-311150" lvl="0" marL="457200" rtl="0" algn="l">
              <a:lnSpc>
                <a:spcPct val="115000"/>
              </a:lnSpc>
              <a:spcBef>
                <a:spcPts val="1000"/>
              </a:spcBef>
              <a:spcAft>
                <a:spcPts val="0"/>
              </a:spcAft>
              <a:buClr>
                <a:schemeClr val="dk2"/>
              </a:buClr>
              <a:buSzPts val="1300"/>
              <a:buFont typeface="Merriweather Light"/>
              <a:buChar char="●"/>
            </a:pPr>
            <a:r>
              <a:rPr lang="en" sz="1300">
                <a:solidFill>
                  <a:schemeClr val="dk2"/>
                </a:solidFill>
                <a:latin typeface="Merriweather Light"/>
                <a:ea typeface="Merriweather Light"/>
                <a:cs typeface="Merriweather Light"/>
                <a:sym typeface="Merriweather Light"/>
              </a:rPr>
              <a:t>Users</a:t>
            </a:r>
            <a:r>
              <a:rPr lang="en" sz="1300">
                <a:solidFill>
                  <a:schemeClr val="dk2"/>
                </a:solidFill>
                <a:latin typeface="Merriweather Light"/>
                <a:ea typeface="Merriweather Light"/>
                <a:cs typeface="Merriweather Light"/>
                <a:sym typeface="Merriweather Light"/>
              </a:rPr>
              <a:t> reported no real </a:t>
            </a:r>
            <a:r>
              <a:rPr lang="en" sz="1300">
                <a:solidFill>
                  <a:schemeClr val="dk2"/>
                </a:solidFill>
                <a:latin typeface="Merriweather Light"/>
                <a:ea typeface="Merriweather Light"/>
                <a:cs typeface="Merriweather Light"/>
                <a:sym typeface="Merriweather Light"/>
              </a:rPr>
              <a:t>noticeable</a:t>
            </a:r>
            <a:r>
              <a:rPr lang="en" sz="1300">
                <a:solidFill>
                  <a:schemeClr val="dk2"/>
                </a:solidFill>
                <a:latin typeface="Merriweather Light"/>
                <a:ea typeface="Merriweather Light"/>
                <a:cs typeface="Merriweather Light"/>
                <a:sym typeface="Merriweather Light"/>
              </a:rPr>
              <a:t> lag or synchronization issues with multiplayer and vivox voice chat</a:t>
            </a:r>
            <a:endParaRPr sz="1300">
              <a:solidFill>
                <a:schemeClr val="dk2"/>
              </a:solidFill>
              <a:latin typeface="Merriweather Light"/>
              <a:ea typeface="Merriweather Light"/>
              <a:cs typeface="Merriweather Light"/>
              <a:sym typeface="Merriweather Light"/>
            </a:endParaRPr>
          </a:p>
          <a:p>
            <a:pPr indent="-311150" lvl="0" marL="457200" rtl="0" algn="l">
              <a:lnSpc>
                <a:spcPct val="115000"/>
              </a:lnSpc>
              <a:spcBef>
                <a:spcPts val="1000"/>
              </a:spcBef>
              <a:spcAft>
                <a:spcPts val="0"/>
              </a:spcAft>
              <a:buClr>
                <a:schemeClr val="dk2"/>
              </a:buClr>
              <a:buSzPts val="1300"/>
              <a:buFont typeface="Merriweather Light"/>
              <a:buChar char="●"/>
            </a:pPr>
            <a:r>
              <a:rPr lang="en" sz="1300">
                <a:solidFill>
                  <a:schemeClr val="dk2"/>
                </a:solidFill>
                <a:latin typeface="Merriweather Light"/>
                <a:ea typeface="Merriweather Light"/>
                <a:cs typeface="Merriweather Light"/>
                <a:sym typeface="Merriweather Light"/>
              </a:rPr>
              <a:t>Graphics were laggy on laptops without dedicated graphics card</a:t>
            </a:r>
            <a:endParaRPr sz="1300">
              <a:solidFill>
                <a:schemeClr val="dk2"/>
              </a:solidFill>
              <a:latin typeface="Merriweather Light"/>
              <a:ea typeface="Merriweather Light"/>
              <a:cs typeface="Merriweather Light"/>
              <a:sym typeface="Merriweather Light"/>
            </a:endParaRPr>
          </a:p>
          <a:p>
            <a:pPr indent="-311150" lvl="1" marL="914400" rtl="0" algn="l">
              <a:lnSpc>
                <a:spcPct val="115000"/>
              </a:lnSpc>
              <a:spcBef>
                <a:spcPts val="0"/>
              </a:spcBef>
              <a:spcAft>
                <a:spcPts val="0"/>
              </a:spcAft>
              <a:buClr>
                <a:schemeClr val="dk2"/>
              </a:buClr>
              <a:buSzPts val="1300"/>
              <a:buFont typeface="Merriweather Light"/>
              <a:buChar char="○"/>
            </a:pPr>
            <a:r>
              <a:rPr lang="en" sz="1300">
                <a:solidFill>
                  <a:schemeClr val="dk2"/>
                </a:solidFill>
                <a:latin typeface="Merriweather Light"/>
                <a:ea typeface="Merriweather Light"/>
                <a:cs typeface="Merriweather Light"/>
                <a:sym typeface="Merriweather Light"/>
              </a:rPr>
              <a:t>On average there was 15-20 FPS</a:t>
            </a:r>
            <a:endParaRPr sz="1300">
              <a:solidFill>
                <a:schemeClr val="dk2"/>
              </a:solidFill>
              <a:latin typeface="Merriweather Light"/>
              <a:ea typeface="Merriweather Light"/>
              <a:cs typeface="Merriweather Light"/>
              <a:sym typeface="Merriweather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38"/>
          <p:cNvSpPr txBox="1"/>
          <p:nvPr>
            <p:ph type="title"/>
          </p:nvPr>
        </p:nvSpPr>
        <p:spPr>
          <a:xfrm>
            <a:off x="311725" y="4247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Evaluation Process</a:t>
            </a:r>
            <a:endParaRPr/>
          </a:p>
        </p:txBody>
      </p:sp>
      <p:sp>
        <p:nvSpPr>
          <p:cNvPr id="505" name="Google Shape;505;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506" name="Google Shape;506;p38"/>
          <p:cNvSpPr txBox="1"/>
          <p:nvPr/>
        </p:nvSpPr>
        <p:spPr>
          <a:xfrm>
            <a:off x="407475" y="1516325"/>
            <a:ext cx="8424900" cy="319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chemeClr val="dk2"/>
                </a:solidFill>
                <a:latin typeface="Merriweather"/>
                <a:ea typeface="Merriweather"/>
                <a:cs typeface="Merriweather"/>
                <a:sym typeface="Merriweather"/>
              </a:rPr>
              <a:t>User Interviews</a:t>
            </a:r>
            <a:endParaRPr b="1" sz="1300">
              <a:solidFill>
                <a:schemeClr val="dk2"/>
              </a:solidFill>
              <a:latin typeface="Merriweather"/>
              <a:ea typeface="Merriweather"/>
              <a:cs typeface="Merriweather"/>
              <a:sym typeface="Merriweather"/>
            </a:endParaRPr>
          </a:p>
          <a:p>
            <a:pPr indent="-311150" lvl="0" marL="457200" rtl="0" algn="l">
              <a:lnSpc>
                <a:spcPct val="115000"/>
              </a:lnSpc>
              <a:spcBef>
                <a:spcPts val="1000"/>
              </a:spcBef>
              <a:spcAft>
                <a:spcPts val="0"/>
              </a:spcAft>
              <a:buClr>
                <a:schemeClr val="dk2"/>
              </a:buClr>
              <a:buSzPts val="1300"/>
              <a:buFont typeface="Merriweather"/>
              <a:buChar char="●"/>
            </a:pPr>
            <a:r>
              <a:rPr lang="en" sz="1300">
                <a:solidFill>
                  <a:schemeClr val="dk2"/>
                </a:solidFill>
                <a:latin typeface="Merriweather"/>
                <a:ea typeface="Merriweather"/>
                <a:cs typeface="Merriweather"/>
                <a:sym typeface="Merriweather"/>
              </a:rPr>
              <a:t>Usability Testing</a:t>
            </a:r>
            <a:endParaRPr sz="1300">
              <a:solidFill>
                <a:schemeClr val="dk2"/>
              </a:solidFill>
              <a:latin typeface="Merriweather"/>
              <a:ea typeface="Merriweather"/>
              <a:cs typeface="Merriweather"/>
              <a:sym typeface="Merriweather"/>
            </a:endParaRPr>
          </a:p>
          <a:p>
            <a:pPr indent="-311150" lvl="1" marL="914400" rtl="0" algn="l">
              <a:lnSpc>
                <a:spcPct val="115000"/>
              </a:lnSpc>
              <a:spcBef>
                <a:spcPts val="0"/>
              </a:spcBef>
              <a:spcAft>
                <a:spcPts val="0"/>
              </a:spcAft>
              <a:buClr>
                <a:schemeClr val="dk2"/>
              </a:buClr>
              <a:buSzPts val="1300"/>
              <a:buFont typeface="Merriweather Light"/>
              <a:buChar char="○"/>
            </a:pPr>
            <a:r>
              <a:rPr lang="en" sz="1300">
                <a:solidFill>
                  <a:schemeClr val="dk2"/>
                </a:solidFill>
                <a:latin typeface="Merriweather Light"/>
                <a:ea typeface="Merriweather Light"/>
                <a:cs typeface="Merriweather Light"/>
                <a:sym typeface="Merriweather Light"/>
              </a:rPr>
              <a:t>Walked user through VR controls and logged into Google Photos for them</a:t>
            </a:r>
            <a:endParaRPr sz="1300">
              <a:solidFill>
                <a:schemeClr val="dk2"/>
              </a:solidFill>
              <a:latin typeface="Merriweather Light"/>
              <a:ea typeface="Merriweather Light"/>
              <a:cs typeface="Merriweather Light"/>
              <a:sym typeface="Merriweather Light"/>
            </a:endParaRPr>
          </a:p>
          <a:p>
            <a:pPr indent="-311150" lvl="1" marL="914400" rtl="0" algn="l">
              <a:lnSpc>
                <a:spcPct val="115000"/>
              </a:lnSpc>
              <a:spcBef>
                <a:spcPts val="0"/>
              </a:spcBef>
              <a:spcAft>
                <a:spcPts val="0"/>
              </a:spcAft>
              <a:buClr>
                <a:schemeClr val="dk2"/>
              </a:buClr>
              <a:buSzPts val="1300"/>
              <a:buFont typeface="Merriweather Light"/>
              <a:buChar char="○"/>
            </a:pPr>
            <a:r>
              <a:rPr lang="en" sz="1300">
                <a:solidFill>
                  <a:schemeClr val="dk2"/>
                </a:solidFill>
                <a:latin typeface="Merriweather Light"/>
                <a:ea typeface="Merriweather Light"/>
                <a:cs typeface="Merriweather Light"/>
                <a:sym typeface="Merriweather Light"/>
              </a:rPr>
              <a:t>Allowed user to walk through the outdoor and gallery scene and immerse themselves</a:t>
            </a:r>
            <a:endParaRPr sz="1300">
              <a:solidFill>
                <a:schemeClr val="dk2"/>
              </a:solidFill>
              <a:latin typeface="Merriweather Light"/>
              <a:ea typeface="Merriweather Light"/>
              <a:cs typeface="Merriweather Light"/>
              <a:sym typeface="Merriweather Light"/>
            </a:endParaRPr>
          </a:p>
          <a:p>
            <a:pPr indent="-311150" lvl="0" marL="457200" rtl="0" algn="l">
              <a:lnSpc>
                <a:spcPct val="115000"/>
              </a:lnSpc>
              <a:spcBef>
                <a:spcPts val="1000"/>
              </a:spcBef>
              <a:spcAft>
                <a:spcPts val="0"/>
              </a:spcAft>
              <a:buClr>
                <a:schemeClr val="dk2"/>
              </a:buClr>
              <a:buSzPts val="1300"/>
              <a:buFont typeface="Merriweather Light"/>
              <a:buChar char="●"/>
            </a:pPr>
            <a:r>
              <a:rPr lang="en" sz="1300">
                <a:solidFill>
                  <a:schemeClr val="dk2"/>
                </a:solidFill>
                <a:latin typeface="Merriweather"/>
                <a:ea typeface="Merriweather"/>
                <a:cs typeface="Merriweather"/>
                <a:sym typeface="Merriweather"/>
              </a:rPr>
              <a:t>User Survey</a:t>
            </a:r>
            <a:endParaRPr sz="1300">
              <a:solidFill>
                <a:schemeClr val="dk2"/>
              </a:solidFill>
              <a:latin typeface="Merriweather Light"/>
              <a:ea typeface="Merriweather Light"/>
              <a:cs typeface="Merriweather Light"/>
              <a:sym typeface="Merriweather Light"/>
            </a:endParaRPr>
          </a:p>
          <a:p>
            <a:pPr indent="-311150" lvl="1" marL="914400" rtl="0" algn="l">
              <a:lnSpc>
                <a:spcPct val="115000"/>
              </a:lnSpc>
              <a:spcBef>
                <a:spcPts val="0"/>
              </a:spcBef>
              <a:spcAft>
                <a:spcPts val="1000"/>
              </a:spcAft>
              <a:buClr>
                <a:schemeClr val="dk2"/>
              </a:buClr>
              <a:buSzPts val="1300"/>
              <a:buFont typeface="Merriweather Light"/>
              <a:buChar char="○"/>
            </a:pPr>
            <a:r>
              <a:rPr lang="en" sz="1300">
                <a:solidFill>
                  <a:schemeClr val="dk2"/>
                </a:solidFill>
                <a:latin typeface="Merriweather Light"/>
                <a:ea typeface="Merriweather Light"/>
                <a:cs typeface="Merriweather Light"/>
                <a:sym typeface="Merriweather Light"/>
              </a:rPr>
              <a:t>Asked user for further feedback that may have been missed in testing</a:t>
            </a:r>
            <a:endParaRPr sz="1300">
              <a:solidFill>
                <a:schemeClr val="dk2"/>
              </a:solidFill>
              <a:latin typeface="Merriweather Light"/>
              <a:ea typeface="Merriweather Light"/>
              <a:cs typeface="Merriweather Light"/>
              <a:sym typeface="Merriweather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39"/>
          <p:cNvSpPr txBox="1"/>
          <p:nvPr>
            <p:ph type="title"/>
          </p:nvPr>
        </p:nvSpPr>
        <p:spPr>
          <a:xfrm>
            <a:off x="311725" y="4247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User Feedback</a:t>
            </a:r>
            <a:endParaRPr/>
          </a:p>
        </p:txBody>
      </p:sp>
      <p:sp>
        <p:nvSpPr>
          <p:cNvPr id="512" name="Google Shape;512;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13" name="Google Shape;513;p39"/>
          <p:cNvSpPr txBox="1"/>
          <p:nvPr/>
        </p:nvSpPr>
        <p:spPr>
          <a:xfrm>
            <a:off x="407475" y="1363925"/>
            <a:ext cx="8424900" cy="31932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2"/>
              </a:buClr>
              <a:buSzPts val="1300"/>
              <a:buFont typeface="Merriweather Light"/>
              <a:buChar char="●"/>
            </a:pPr>
            <a:r>
              <a:rPr lang="en" sz="1300">
                <a:solidFill>
                  <a:schemeClr val="dk2"/>
                </a:solidFill>
                <a:latin typeface="Merriweather Light"/>
                <a:ea typeface="Merriweather Light"/>
                <a:cs typeface="Merriweather Light"/>
                <a:sym typeface="Merriweather Light"/>
              </a:rPr>
              <a:t>Nausea</a:t>
            </a:r>
            <a:endParaRPr sz="1300">
              <a:solidFill>
                <a:schemeClr val="dk2"/>
              </a:solidFill>
              <a:latin typeface="Merriweather Light"/>
              <a:ea typeface="Merriweather Light"/>
              <a:cs typeface="Merriweather Light"/>
              <a:sym typeface="Merriweather Light"/>
            </a:endParaRPr>
          </a:p>
          <a:p>
            <a:pPr indent="-311150" lvl="0" marL="457200" rtl="0" algn="l">
              <a:lnSpc>
                <a:spcPct val="115000"/>
              </a:lnSpc>
              <a:spcBef>
                <a:spcPts val="1000"/>
              </a:spcBef>
              <a:spcAft>
                <a:spcPts val="0"/>
              </a:spcAft>
              <a:buClr>
                <a:schemeClr val="dk2"/>
              </a:buClr>
              <a:buSzPts val="1300"/>
              <a:buFont typeface="Merriweather Light"/>
              <a:buChar char="●"/>
            </a:pPr>
            <a:r>
              <a:rPr lang="en" sz="1300">
                <a:solidFill>
                  <a:schemeClr val="dk2"/>
                </a:solidFill>
                <a:latin typeface="Merriweather Light"/>
                <a:ea typeface="Merriweather Light"/>
                <a:cs typeface="Merriweather Light"/>
                <a:sym typeface="Merriweather Light"/>
              </a:rPr>
              <a:t>Difficulty using the program that wasn’t calibrated for HTC Vive headset</a:t>
            </a:r>
            <a:endParaRPr sz="1300">
              <a:solidFill>
                <a:schemeClr val="dk2"/>
              </a:solidFill>
              <a:latin typeface="Merriweather Light"/>
              <a:ea typeface="Merriweather Light"/>
              <a:cs typeface="Merriweather Light"/>
              <a:sym typeface="Merriweather Light"/>
            </a:endParaRPr>
          </a:p>
          <a:p>
            <a:pPr indent="-311150" lvl="1" marL="914400" rtl="0" algn="l">
              <a:lnSpc>
                <a:spcPct val="115000"/>
              </a:lnSpc>
              <a:spcBef>
                <a:spcPts val="0"/>
              </a:spcBef>
              <a:spcAft>
                <a:spcPts val="0"/>
              </a:spcAft>
              <a:buClr>
                <a:schemeClr val="dk2"/>
              </a:buClr>
              <a:buSzPts val="1300"/>
              <a:buFont typeface="Merriweather Light"/>
              <a:buChar char="○"/>
            </a:pPr>
            <a:r>
              <a:rPr lang="en" sz="1300">
                <a:solidFill>
                  <a:schemeClr val="dk2"/>
                </a:solidFill>
                <a:latin typeface="Merriweather Light"/>
                <a:ea typeface="Merriweather Light"/>
                <a:cs typeface="Merriweather Light"/>
                <a:sym typeface="Merriweather Light"/>
              </a:rPr>
              <a:t>Reticule was difficult on other non HTC Vive headsets </a:t>
            </a:r>
            <a:endParaRPr sz="1300">
              <a:solidFill>
                <a:schemeClr val="dk2"/>
              </a:solidFill>
              <a:latin typeface="Merriweather Light"/>
              <a:ea typeface="Merriweather Light"/>
              <a:cs typeface="Merriweather Light"/>
              <a:sym typeface="Merriweather Light"/>
            </a:endParaRPr>
          </a:p>
          <a:p>
            <a:pPr indent="-311150" lvl="1" marL="914400" rtl="0" algn="l">
              <a:lnSpc>
                <a:spcPct val="115000"/>
              </a:lnSpc>
              <a:spcBef>
                <a:spcPts val="0"/>
              </a:spcBef>
              <a:spcAft>
                <a:spcPts val="0"/>
              </a:spcAft>
              <a:buClr>
                <a:schemeClr val="dk2"/>
              </a:buClr>
              <a:buSzPts val="1300"/>
              <a:buFont typeface="Merriweather Light"/>
              <a:buChar char="○"/>
            </a:pPr>
            <a:r>
              <a:rPr lang="en" sz="1300">
                <a:solidFill>
                  <a:schemeClr val="dk2"/>
                </a:solidFill>
                <a:latin typeface="Merriweather Light"/>
                <a:ea typeface="Merriweather Light"/>
                <a:cs typeface="Merriweather Light"/>
                <a:sym typeface="Merriweather Light"/>
              </a:rPr>
              <a:t>Issues with keyboard</a:t>
            </a:r>
            <a:endParaRPr sz="1300">
              <a:solidFill>
                <a:schemeClr val="dk2"/>
              </a:solidFill>
              <a:latin typeface="Merriweather Light"/>
              <a:ea typeface="Merriweather Light"/>
              <a:cs typeface="Merriweather Light"/>
              <a:sym typeface="Merriweather Light"/>
            </a:endParaRPr>
          </a:p>
          <a:p>
            <a:pPr indent="-311150" lvl="2" marL="1371600" rtl="0" algn="l">
              <a:lnSpc>
                <a:spcPct val="115000"/>
              </a:lnSpc>
              <a:spcBef>
                <a:spcPts val="0"/>
              </a:spcBef>
              <a:spcAft>
                <a:spcPts val="0"/>
              </a:spcAft>
              <a:buClr>
                <a:schemeClr val="dk2"/>
              </a:buClr>
              <a:buSzPts val="1300"/>
              <a:buFont typeface="Merriweather Light"/>
              <a:buChar char="■"/>
            </a:pPr>
            <a:r>
              <a:rPr lang="en" sz="1300">
                <a:solidFill>
                  <a:schemeClr val="dk2"/>
                </a:solidFill>
                <a:latin typeface="Merriweather Light"/>
                <a:ea typeface="Merriweather Light"/>
                <a:cs typeface="Merriweather Light"/>
                <a:sym typeface="Merriweather Light"/>
              </a:rPr>
              <a:t>Also just kind of slow in general</a:t>
            </a:r>
            <a:endParaRPr sz="1300">
              <a:solidFill>
                <a:schemeClr val="dk2"/>
              </a:solidFill>
              <a:latin typeface="Merriweather Light"/>
              <a:ea typeface="Merriweather Light"/>
              <a:cs typeface="Merriweather Light"/>
              <a:sym typeface="Merriweather Light"/>
            </a:endParaRPr>
          </a:p>
          <a:p>
            <a:pPr indent="-311150" lvl="0" marL="457200" rtl="0" algn="l">
              <a:lnSpc>
                <a:spcPct val="115000"/>
              </a:lnSpc>
              <a:spcBef>
                <a:spcPts val="1000"/>
              </a:spcBef>
              <a:spcAft>
                <a:spcPts val="0"/>
              </a:spcAft>
              <a:buClr>
                <a:schemeClr val="dk2"/>
              </a:buClr>
              <a:buSzPts val="1300"/>
              <a:buFont typeface="Merriweather Light"/>
              <a:buChar char="●"/>
            </a:pPr>
            <a:r>
              <a:rPr lang="en" sz="1300">
                <a:solidFill>
                  <a:schemeClr val="dk2"/>
                </a:solidFill>
                <a:latin typeface="Merriweather Light"/>
                <a:ea typeface="Merriweather Light"/>
                <a:cs typeface="Merriweather Light"/>
                <a:sym typeface="Merriweather Light"/>
              </a:rPr>
              <a:t>Glitching</a:t>
            </a:r>
            <a:endParaRPr sz="1300">
              <a:solidFill>
                <a:schemeClr val="dk2"/>
              </a:solidFill>
              <a:latin typeface="Merriweather Light"/>
              <a:ea typeface="Merriweather Light"/>
              <a:cs typeface="Merriweather Light"/>
              <a:sym typeface="Merriweather Light"/>
            </a:endParaRPr>
          </a:p>
          <a:p>
            <a:pPr indent="-311150" lvl="0" marL="457200" rtl="0" algn="l">
              <a:lnSpc>
                <a:spcPct val="115000"/>
              </a:lnSpc>
              <a:spcBef>
                <a:spcPts val="1000"/>
              </a:spcBef>
              <a:spcAft>
                <a:spcPts val="0"/>
              </a:spcAft>
              <a:buClr>
                <a:schemeClr val="dk2"/>
              </a:buClr>
              <a:buSzPts val="1300"/>
              <a:buFont typeface="Merriweather Light"/>
              <a:buChar char="●"/>
            </a:pPr>
            <a:r>
              <a:rPr lang="en" sz="1300">
                <a:solidFill>
                  <a:schemeClr val="dk2"/>
                </a:solidFill>
                <a:latin typeface="Merriweather Light"/>
                <a:ea typeface="Merriweather Light"/>
                <a:cs typeface="Merriweather Light"/>
                <a:sym typeface="Merriweather Light"/>
              </a:rPr>
              <a:t>Avatars were hovering plane</a:t>
            </a:r>
            <a:endParaRPr sz="1300">
              <a:solidFill>
                <a:schemeClr val="dk2"/>
              </a:solidFill>
              <a:latin typeface="Merriweather Light"/>
              <a:ea typeface="Merriweather Light"/>
              <a:cs typeface="Merriweather Light"/>
              <a:sym typeface="Merriweather Light"/>
            </a:endParaRPr>
          </a:p>
          <a:p>
            <a:pPr indent="-311150" lvl="0" marL="457200" rtl="0" algn="l">
              <a:lnSpc>
                <a:spcPct val="115000"/>
              </a:lnSpc>
              <a:spcBef>
                <a:spcPts val="1000"/>
              </a:spcBef>
              <a:spcAft>
                <a:spcPts val="0"/>
              </a:spcAft>
              <a:buClr>
                <a:schemeClr val="dk2"/>
              </a:buClr>
              <a:buSzPts val="1300"/>
              <a:buFont typeface="Merriweather Light"/>
              <a:buChar char="●"/>
            </a:pPr>
            <a:r>
              <a:rPr lang="en" sz="1300">
                <a:solidFill>
                  <a:schemeClr val="dk2"/>
                </a:solidFill>
                <a:latin typeface="Merriweather Light"/>
                <a:ea typeface="Merriweather Light"/>
                <a:cs typeface="Merriweather Light"/>
                <a:sym typeface="Merriweather Light"/>
              </a:rPr>
              <a:t>Teleportation for the Client side was not as seamless as Host</a:t>
            </a:r>
            <a:endParaRPr sz="1300">
              <a:solidFill>
                <a:schemeClr val="dk2"/>
              </a:solidFill>
              <a:latin typeface="Merriweather Light"/>
              <a:ea typeface="Merriweather Light"/>
              <a:cs typeface="Merriweather Light"/>
              <a:sym typeface="Merriweather Light"/>
            </a:endParaRPr>
          </a:p>
          <a:p>
            <a:pPr indent="-311150" lvl="0" marL="457200" rtl="0" algn="l">
              <a:lnSpc>
                <a:spcPct val="115000"/>
              </a:lnSpc>
              <a:spcBef>
                <a:spcPts val="1000"/>
              </a:spcBef>
              <a:spcAft>
                <a:spcPts val="0"/>
              </a:spcAft>
              <a:buClr>
                <a:schemeClr val="dk2"/>
              </a:buClr>
              <a:buSzPts val="1300"/>
              <a:buFont typeface="Merriweather Light"/>
              <a:buChar char="●"/>
            </a:pPr>
            <a:r>
              <a:rPr lang="en" sz="1300">
                <a:solidFill>
                  <a:schemeClr val="dk2"/>
                </a:solidFill>
                <a:latin typeface="Merriweather Light"/>
                <a:ea typeface="Merriweather Light"/>
                <a:cs typeface="Merriweather Light"/>
                <a:sym typeface="Merriweather Light"/>
              </a:rPr>
              <a:t>Issue with Relay Code having to be in all caps (case sensitive)</a:t>
            </a:r>
            <a:endParaRPr sz="1300">
              <a:solidFill>
                <a:schemeClr val="dk2"/>
              </a:solidFill>
              <a:latin typeface="Merriweather Light"/>
              <a:ea typeface="Merriweather Light"/>
              <a:cs typeface="Merriweather Light"/>
              <a:sym typeface="Merriweather Light"/>
            </a:endParaRPr>
          </a:p>
          <a:p>
            <a:pPr indent="-311150" lvl="0" marL="457200" rtl="0" algn="l">
              <a:lnSpc>
                <a:spcPct val="115000"/>
              </a:lnSpc>
              <a:spcBef>
                <a:spcPts val="1000"/>
              </a:spcBef>
              <a:spcAft>
                <a:spcPts val="1000"/>
              </a:spcAft>
              <a:buClr>
                <a:schemeClr val="dk2"/>
              </a:buClr>
              <a:buSzPts val="1300"/>
              <a:buFont typeface="Merriweather Light"/>
              <a:buChar char="●"/>
            </a:pPr>
            <a:r>
              <a:rPr lang="en" sz="1300">
                <a:solidFill>
                  <a:schemeClr val="dk2"/>
                </a:solidFill>
                <a:latin typeface="Merriweather Light"/>
                <a:ea typeface="Merriweather Light"/>
                <a:cs typeface="Merriweather Light"/>
                <a:sym typeface="Merriweather Light"/>
              </a:rPr>
              <a:t>No Caps lock available</a:t>
            </a:r>
            <a:endParaRPr sz="1300">
              <a:solidFill>
                <a:schemeClr val="dk2"/>
              </a:solidFill>
              <a:latin typeface="Merriweather Light"/>
              <a:ea typeface="Merriweather Light"/>
              <a:cs typeface="Merriweather Light"/>
              <a:sym typeface="Merriweather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40"/>
          <p:cNvSpPr txBox="1"/>
          <p:nvPr>
            <p:ph type="title"/>
          </p:nvPr>
        </p:nvSpPr>
        <p:spPr>
          <a:xfrm>
            <a:off x="311725" y="4247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Alternative Product Solution</a:t>
            </a:r>
            <a:endParaRPr/>
          </a:p>
        </p:txBody>
      </p:sp>
      <p:sp>
        <p:nvSpPr>
          <p:cNvPr id="519" name="Google Shape;519;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20" name="Google Shape;520;p40"/>
          <p:cNvSpPr txBox="1"/>
          <p:nvPr/>
        </p:nvSpPr>
        <p:spPr>
          <a:xfrm>
            <a:off x="282800" y="1571125"/>
            <a:ext cx="8861100" cy="3158100"/>
          </a:xfrm>
          <a:prstGeom prst="rect">
            <a:avLst/>
          </a:prstGeom>
          <a:noFill/>
          <a:ln>
            <a:noFill/>
          </a:ln>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Clr>
                <a:schemeClr val="dk2"/>
              </a:buClr>
              <a:buSzPts val="1300"/>
              <a:buFont typeface="Merriweather Light"/>
              <a:buChar char="●"/>
            </a:pPr>
            <a:r>
              <a:rPr lang="en" sz="1300">
                <a:solidFill>
                  <a:schemeClr val="dk2"/>
                </a:solidFill>
                <a:latin typeface="Merriweather Light"/>
                <a:ea typeface="Merriweather Light"/>
                <a:cs typeface="Merriweather Light"/>
                <a:sym typeface="Merriweather Light"/>
              </a:rPr>
              <a:t>Users without dedicated GPUs or resources have VR headset compatibility issues</a:t>
            </a:r>
            <a:endParaRPr sz="1300">
              <a:solidFill>
                <a:schemeClr val="dk2"/>
              </a:solidFill>
              <a:latin typeface="Merriweather Light"/>
              <a:ea typeface="Merriweather Light"/>
              <a:cs typeface="Merriweather Light"/>
              <a:sym typeface="Merriweather Light"/>
            </a:endParaRPr>
          </a:p>
          <a:p>
            <a:pPr indent="-311150" lvl="1" marL="914400" rtl="0" algn="l">
              <a:lnSpc>
                <a:spcPct val="150000"/>
              </a:lnSpc>
              <a:spcBef>
                <a:spcPts val="0"/>
              </a:spcBef>
              <a:spcAft>
                <a:spcPts val="0"/>
              </a:spcAft>
              <a:buClr>
                <a:schemeClr val="dk2"/>
              </a:buClr>
              <a:buSzPts val="1300"/>
              <a:buFont typeface="Merriweather Light"/>
              <a:buChar char="○"/>
            </a:pPr>
            <a:r>
              <a:rPr lang="en" sz="1300">
                <a:solidFill>
                  <a:schemeClr val="dk2"/>
                </a:solidFill>
                <a:latin typeface="Merriweather Light"/>
                <a:ea typeface="Merriweather Light"/>
                <a:cs typeface="Merriweather Light"/>
                <a:sym typeface="Merriweather Light"/>
              </a:rPr>
              <a:t>Solution: an emulator specific build that doesn’t require VR headsets</a:t>
            </a:r>
            <a:endParaRPr sz="1300">
              <a:solidFill>
                <a:schemeClr val="dk2"/>
              </a:solidFill>
              <a:latin typeface="Merriweather Light"/>
              <a:ea typeface="Merriweather Light"/>
              <a:cs typeface="Merriweather Light"/>
              <a:sym typeface="Merriweather Light"/>
            </a:endParaRPr>
          </a:p>
          <a:p>
            <a:pPr indent="-311150" lvl="1" marL="914400" rtl="0" algn="l">
              <a:lnSpc>
                <a:spcPct val="150000"/>
              </a:lnSpc>
              <a:spcBef>
                <a:spcPts val="0"/>
              </a:spcBef>
              <a:spcAft>
                <a:spcPts val="0"/>
              </a:spcAft>
              <a:buClr>
                <a:schemeClr val="dk2"/>
              </a:buClr>
              <a:buSzPts val="1300"/>
              <a:buFont typeface="Merriweather Light"/>
              <a:buChar char="○"/>
            </a:pPr>
            <a:r>
              <a:rPr lang="en" sz="1300">
                <a:solidFill>
                  <a:schemeClr val="dk2"/>
                </a:solidFill>
                <a:latin typeface="Merriweather Light"/>
                <a:ea typeface="Merriweather Light"/>
                <a:cs typeface="Merriweather Light"/>
                <a:sym typeface="Merriweather Light"/>
              </a:rPr>
              <a:t>Can be used for emulator to emulator connection</a:t>
            </a:r>
            <a:endParaRPr sz="1300">
              <a:solidFill>
                <a:schemeClr val="dk2"/>
              </a:solidFill>
              <a:latin typeface="Merriweather Light"/>
              <a:ea typeface="Merriweather Light"/>
              <a:cs typeface="Merriweather Light"/>
              <a:sym typeface="Merriweather Light"/>
            </a:endParaRPr>
          </a:p>
          <a:p>
            <a:pPr indent="-311150" lvl="1" marL="914400" rtl="0" algn="l">
              <a:lnSpc>
                <a:spcPct val="150000"/>
              </a:lnSpc>
              <a:spcBef>
                <a:spcPts val="0"/>
              </a:spcBef>
              <a:spcAft>
                <a:spcPts val="0"/>
              </a:spcAft>
              <a:buClr>
                <a:schemeClr val="dk2"/>
              </a:buClr>
              <a:buSzPts val="1300"/>
              <a:buFont typeface="Merriweather Light"/>
              <a:buChar char="○"/>
            </a:pPr>
            <a:r>
              <a:rPr lang="en" sz="1300">
                <a:solidFill>
                  <a:schemeClr val="dk2"/>
                </a:solidFill>
                <a:latin typeface="Merriweather Light"/>
                <a:ea typeface="Merriweather Light"/>
                <a:cs typeface="Merriweather Light"/>
                <a:sym typeface="Merriweather Light"/>
              </a:rPr>
              <a:t>Can be used for emulator to VR headset connection</a:t>
            </a:r>
            <a:endParaRPr sz="1300">
              <a:solidFill>
                <a:schemeClr val="dk2"/>
              </a:solidFill>
              <a:latin typeface="Merriweather Light"/>
              <a:ea typeface="Merriweather Light"/>
              <a:cs typeface="Merriweather Light"/>
              <a:sym typeface="Merriweather Light"/>
            </a:endParaRPr>
          </a:p>
          <a:p>
            <a:pPr indent="-311150" lvl="0" marL="457200" rtl="0" algn="l">
              <a:lnSpc>
                <a:spcPct val="150000"/>
              </a:lnSpc>
              <a:spcBef>
                <a:spcPts val="1000"/>
              </a:spcBef>
              <a:spcAft>
                <a:spcPts val="0"/>
              </a:spcAft>
              <a:buClr>
                <a:schemeClr val="dk2"/>
              </a:buClr>
              <a:buSzPts val="1300"/>
              <a:buFont typeface="Merriweather Light"/>
              <a:buChar char="●"/>
            </a:pPr>
            <a:r>
              <a:rPr lang="en" sz="1300">
                <a:solidFill>
                  <a:schemeClr val="dk2"/>
                </a:solidFill>
                <a:latin typeface="Merriweather Light"/>
                <a:ea typeface="Merriweather Light"/>
                <a:cs typeface="Merriweather Light"/>
                <a:sym typeface="Merriweather Light"/>
              </a:rPr>
              <a:t>Build with emulator capabilities will also allow for usage on Macbooks </a:t>
            </a:r>
            <a:endParaRPr sz="1300">
              <a:solidFill>
                <a:schemeClr val="dk2"/>
              </a:solidFill>
              <a:latin typeface="Merriweather Light"/>
              <a:ea typeface="Merriweather Light"/>
              <a:cs typeface="Merriweather Light"/>
              <a:sym typeface="Merriweather Light"/>
            </a:endParaRPr>
          </a:p>
          <a:p>
            <a:pPr indent="0" lvl="0" marL="0" rtl="0" algn="l">
              <a:lnSpc>
                <a:spcPct val="115000"/>
              </a:lnSpc>
              <a:spcBef>
                <a:spcPts val="0"/>
              </a:spcBef>
              <a:spcAft>
                <a:spcPts val="0"/>
              </a:spcAft>
              <a:buNone/>
            </a:pPr>
            <a:r>
              <a:t/>
            </a:r>
            <a:endParaRPr sz="1300">
              <a:solidFill>
                <a:schemeClr val="dk2"/>
              </a:solidFill>
              <a:latin typeface="Merriweather Light"/>
              <a:ea typeface="Merriweather Light"/>
              <a:cs typeface="Merriweather Light"/>
              <a:sym typeface="Merriweather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41"/>
          <p:cNvSpPr txBox="1"/>
          <p:nvPr>
            <p:ph type="title"/>
          </p:nvPr>
        </p:nvSpPr>
        <p:spPr>
          <a:xfrm>
            <a:off x="311725" y="4247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Final Thoughts</a:t>
            </a:r>
            <a:endParaRPr/>
          </a:p>
        </p:txBody>
      </p:sp>
      <p:sp>
        <p:nvSpPr>
          <p:cNvPr id="526" name="Google Shape;526;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descr="silhouette of friends jumping in sunset | Stock image | Colourbox" id="527" name="Google Shape;527;p41"/>
          <p:cNvPicPr preferRelativeResize="0"/>
          <p:nvPr/>
        </p:nvPicPr>
        <p:blipFill>
          <a:blip r:embed="rId3">
            <a:alphaModFix/>
          </a:blip>
          <a:stretch>
            <a:fillRect/>
          </a:stretch>
        </p:blipFill>
        <p:spPr>
          <a:xfrm>
            <a:off x="2152450" y="1432975"/>
            <a:ext cx="5169024" cy="3446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5"/>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4800"/>
              <a:t>Overview</a:t>
            </a:r>
            <a:endParaRPr b="1" sz="4800"/>
          </a:p>
        </p:txBody>
      </p:sp>
      <p:sp>
        <p:nvSpPr>
          <p:cNvPr id="159" name="Google Shape;159;p15"/>
          <p:cNvSpPr txBox="1"/>
          <p:nvPr>
            <p:ph idx="1" type="body"/>
          </p:nvPr>
        </p:nvSpPr>
        <p:spPr>
          <a:xfrm>
            <a:off x="4644675" y="653325"/>
            <a:ext cx="4166400" cy="4098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n"/>
              <a:t>The Problem</a:t>
            </a:r>
            <a:endParaRPr/>
          </a:p>
          <a:p>
            <a:pPr indent="-298450" lvl="1" marL="914400" rtl="0" algn="l">
              <a:spcBef>
                <a:spcPts val="0"/>
              </a:spcBef>
              <a:spcAft>
                <a:spcPts val="0"/>
              </a:spcAft>
              <a:buSzPts val="1100"/>
              <a:buAutoNum type="alphaLcPeriod"/>
            </a:pPr>
            <a:r>
              <a:rPr lang="en"/>
              <a:t>Problem Background</a:t>
            </a:r>
            <a:endParaRPr/>
          </a:p>
          <a:p>
            <a:pPr indent="-298450" lvl="1" marL="914400" rtl="0" algn="l">
              <a:spcBef>
                <a:spcPts val="0"/>
              </a:spcBef>
              <a:spcAft>
                <a:spcPts val="0"/>
              </a:spcAft>
              <a:buSzPts val="1100"/>
              <a:buAutoNum type="alphaLcPeriod"/>
            </a:pPr>
            <a:r>
              <a:rPr lang="en"/>
              <a:t>User Stories</a:t>
            </a:r>
            <a:endParaRPr/>
          </a:p>
          <a:p>
            <a:pPr indent="-298450" lvl="1" marL="914400" rtl="0" algn="l">
              <a:spcBef>
                <a:spcPts val="0"/>
              </a:spcBef>
              <a:spcAft>
                <a:spcPts val="0"/>
              </a:spcAft>
              <a:buSzPts val="1100"/>
              <a:buAutoNum type="alphaLcPeriod"/>
            </a:pPr>
            <a:r>
              <a:rPr lang="en"/>
              <a:t>Needs Statement</a:t>
            </a:r>
            <a:endParaRPr/>
          </a:p>
          <a:p>
            <a:pPr indent="-298450" lvl="1" marL="914400" rtl="0" algn="l">
              <a:spcBef>
                <a:spcPts val="0"/>
              </a:spcBef>
              <a:spcAft>
                <a:spcPts val="0"/>
              </a:spcAft>
              <a:buSzPts val="1100"/>
              <a:buAutoNum type="alphaLcPeriod"/>
            </a:pPr>
            <a:r>
              <a:rPr lang="en"/>
              <a:t>Goals and Objectives</a:t>
            </a:r>
            <a:endParaRPr/>
          </a:p>
          <a:p>
            <a:pPr indent="-298450" lvl="1" marL="914400" rtl="0" algn="l">
              <a:spcBef>
                <a:spcPts val="0"/>
              </a:spcBef>
              <a:spcAft>
                <a:spcPts val="0"/>
              </a:spcAft>
              <a:buSzPts val="1100"/>
              <a:buAutoNum type="alphaLcPeriod"/>
            </a:pPr>
            <a:r>
              <a:rPr lang="en"/>
              <a:t>Constraints</a:t>
            </a:r>
            <a:endParaRPr/>
          </a:p>
          <a:p>
            <a:pPr indent="-311150" lvl="0" marL="457200" rtl="0" algn="l">
              <a:spcBef>
                <a:spcPts val="0"/>
              </a:spcBef>
              <a:spcAft>
                <a:spcPts val="0"/>
              </a:spcAft>
              <a:buSzPts val="1300"/>
              <a:buAutoNum type="arabicPeriod"/>
            </a:pPr>
            <a:r>
              <a:rPr lang="en"/>
              <a:t>System Overview</a:t>
            </a:r>
            <a:endParaRPr/>
          </a:p>
          <a:p>
            <a:pPr indent="-298450" lvl="1" marL="914400" rtl="0" algn="l">
              <a:spcBef>
                <a:spcPts val="0"/>
              </a:spcBef>
              <a:spcAft>
                <a:spcPts val="0"/>
              </a:spcAft>
              <a:buSzPts val="1100"/>
              <a:buAutoNum type="alphaLcPeriod"/>
            </a:pPr>
            <a:r>
              <a:rPr lang="en"/>
              <a:t>Demos</a:t>
            </a:r>
            <a:endParaRPr/>
          </a:p>
          <a:p>
            <a:pPr indent="-298450" lvl="1" marL="914400" rtl="0" algn="l">
              <a:spcBef>
                <a:spcPts val="0"/>
              </a:spcBef>
              <a:spcAft>
                <a:spcPts val="0"/>
              </a:spcAft>
              <a:buSzPts val="1100"/>
              <a:buAutoNum type="alphaLcPeriod"/>
            </a:pPr>
            <a:r>
              <a:rPr lang="en"/>
              <a:t>Backend Logic</a:t>
            </a:r>
            <a:endParaRPr/>
          </a:p>
          <a:p>
            <a:pPr indent="-311150" lvl="0" marL="457200" rtl="0" algn="l">
              <a:spcBef>
                <a:spcPts val="0"/>
              </a:spcBef>
              <a:spcAft>
                <a:spcPts val="0"/>
              </a:spcAft>
              <a:buSzPts val="1300"/>
              <a:buAutoNum type="arabicPeriod"/>
            </a:pPr>
            <a:r>
              <a:rPr lang="en"/>
              <a:t>Validation &amp; User Testing Results</a:t>
            </a:r>
            <a:endParaRPr/>
          </a:p>
          <a:p>
            <a:pPr indent="-298450" lvl="1" marL="914400" rtl="0" algn="l">
              <a:spcBef>
                <a:spcPts val="0"/>
              </a:spcBef>
              <a:spcAft>
                <a:spcPts val="0"/>
              </a:spcAft>
              <a:buSzPts val="1100"/>
              <a:buAutoNum type="alphaLcPeriod"/>
            </a:pPr>
            <a:r>
              <a:rPr lang="en"/>
              <a:t>Testing Results</a:t>
            </a:r>
            <a:endParaRPr/>
          </a:p>
          <a:p>
            <a:pPr indent="-298450" lvl="1" marL="914400" rtl="0" algn="l">
              <a:spcBef>
                <a:spcPts val="0"/>
              </a:spcBef>
              <a:spcAft>
                <a:spcPts val="0"/>
              </a:spcAft>
              <a:buSzPts val="1100"/>
              <a:buAutoNum type="alphaLcPeriod"/>
            </a:pPr>
            <a:r>
              <a:rPr lang="en"/>
              <a:t>Evaluation Process</a:t>
            </a:r>
            <a:endParaRPr/>
          </a:p>
          <a:p>
            <a:pPr indent="-298450" lvl="1" marL="914400" rtl="0" algn="l">
              <a:spcBef>
                <a:spcPts val="0"/>
              </a:spcBef>
              <a:spcAft>
                <a:spcPts val="0"/>
              </a:spcAft>
              <a:buSzPts val="1100"/>
              <a:buAutoNum type="alphaLcPeriod"/>
            </a:pPr>
            <a:r>
              <a:rPr lang="en"/>
              <a:t>User Feedback</a:t>
            </a:r>
            <a:endParaRPr/>
          </a:p>
          <a:p>
            <a:pPr indent="-298450" lvl="1" marL="914400" rtl="0" algn="l">
              <a:spcBef>
                <a:spcPts val="0"/>
              </a:spcBef>
              <a:spcAft>
                <a:spcPts val="0"/>
              </a:spcAft>
              <a:buSzPts val="1100"/>
              <a:buAutoNum type="alphaLcPeriod"/>
            </a:pPr>
            <a:r>
              <a:rPr lang="en"/>
              <a:t>Alternative Product Solutions</a:t>
            </a:r>
            <a:endParaRPr/>
          </a:p>
          <a:p>
            <a:pPr indent="-298450" lvl="1" marL="914400" rtl="0" algn="l">
              <a:spcBef>
                <a:spcPts val="0"/>
              </a:spcBef>
              <a:spcAft>
                <a:spcPts val="0"/>
              </a:spcAft>
              <a:buSzPts val="1100"/>
              <a:buAutoNum type="alphaLcPeriod"/>
            </a:pPr>
            <a:r>
              <a:rPr lang="en"/>
              <a:t>Conclusion</a:t>
            </a:r>
            <a:endParaRPr/>
          </a:p>
          <a:p>
            <a:pPr indent="-311150" lvl="0" marL="457200" rtl="0" algn="l">
              <a:spcBef>
                <a:spcPts val="0"/>
              </a:spcBef>
              <a:spcAft>
                <a:spcPts val="0"/>
              </a:spcAft>
              <a:buSzPts val="1300"/>
              <a:buAutoNum type="arabicPeriod"/>
            </a:pPr>
            <a:r>
              <a:rPr lang="en"/>
              <a:t>References</a:t>
            </a:r>
            <a:endParaRPr/>
          </a:p>
          <a:p>
            <a:pPr indent="-311150" lvl="0" marL="457200" rtl="0" algn="l">
              <a:spcBef>
                <a:spcPts val="0"/>
              </a:spcBef>
              <a:spcAft>
                <a:spcPts val="0"/>
              </a:spcAft>
              <a:buSzPts val="1300"/>
              <a:buAutoNum type="arabicPeriod"/>
            </a:pPr>
            <a:r>
              <a:rPr lang="en"/>
              <a:t>Questions</a:t>
            </a:r>
            <a:endParaRPr/>
          </a:p>
        </p:txBody>
      </p:sp>
      <p:sp>
        <p:nvSpPr>
          <p:cNvPr id="160" name="Google Shape;16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42"/>
          <p:cNvSpPr txBox="1"/>
          <p:nvPr>
            <p:ph type="title"/>
          </p:nvPr>
        </p:nvSpPr>
        <p:spPr>
          <a:xfrm>
            <a:off x="942925" y="1049700"/>
            <a:ext cx="6247800" cy="1313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References</a:t>
            </a:r>
            <a:endParaRPr/>
          </a:p>
        </p:txBody>
      </p:sp>
      <p:sp>
        <p:nvSpPr>
          <p:cNvPr id="533" name="Google Shape;533;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43"/>
          <p:cNvSpPr txBox="1"/>
          <p:nvPr>
            <p:ph idx="4294967295" type="body"/>
          </p:nvPr>
        </p:nvSpPr>
        <p:spPr>
          <a:xfrm>
            <a:off x="300250" y="283650"/>
            <a:ext cx="8587200" cy="4553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"The Importance of Frame Rates." IRISVR. </a:t>
            </a:r>
            <a:r>
              <a:rPr lang="en"/>
              <a:t>Accessed 25 Sept. 2023, from </a:t>
            </a:r>
            <a:r>
              <a:rPr lang="en"/>
              <a:t>help.irisvr.com/hc/en-us/articles/215884547-The-Importance-of-Frame-Rates#:~:text=Studies%20have%20shown%20that%20in,all%20times%20in%20their%20software. </a:t>
            </a:r>
            <a:endParaRPr/>
          </a:p>
          <a:p>
            <a:pPr indent="-311150" lvl="0" marL="457200" rtl="0" algn="l">
              <a:spcBef>
                <a:spcPts val="0"/>
              </a:spcBef>
              <a:spcAft>
                <a:spcPts val="0"/>
              </a:spcAft>
              <a:buSzPts val="1300"/>
              <a:buChar char="●"/>
            </a:pPr>
            <a:r>
              <a:rPr lang="en"/>
              <a:t>"How Do You Optimize VR Healthcare App Performance?" Linkedin. </a:t>
            </a:r>
            <a:r>
              <a:rPr lang="en"/>
              <a:t>Accessed </a:t>
            </a:r>
            <a:r>
              <a:rPr lang="en"/>
              <a:t> </a:t>
            </a:r>
            <a:r>
              <a:rPr lang="en"/>
              <a:t>Sept. 2023,</a:t>
            </a:r>
            <a:r>
              <a:rPr lang="en"/>
              <a:t> from www.linkedin.com/advice/1/how-do-you-optimize-vr-healthcare-app-performance#:~:text=High%20latency%20can%20cause%20motion,or%20higher%20for%20VR%20apps. </a:t>
            </a:r>
            <a:endParaRPr/>
          </a:p>
          <a:p>
            <a:pPr indent="-311150" lvl="0" marL="457200" rtl="0" algn="l">
              <a:spcBef>
                <a:spcPts val="0"/>
              </a:spcBef>
              <a:spcAft>
                <a:spcPts val="0"/>
              </a:spcAft>
              <a:buSzPts val="1300"/>
              <a:buChar char="●"/>
            </a:pPr>
            <a:r>
              <a:rPr lang="en"/>
              <a:t>Unity Technologies (2023, June 22). Diagnosing Performance Problems. Unity Learn. </a:t>
            </a:r>
            <a:r>
              <a:rPr lang="en"/>
              <a:t>Accessed </a:t>
            </a:r>
            <a:r>
              <a:rPr lang="en"/>
              <a:t> Oct. 28, 2023, from https://learn.unity.com/tutorial/diagnosing-performance-problems-2019-3#</a:t>
            </a:r>
            <a:endParaRPr/>
          </a:p>
          <a:p>
            <a:pPr indent="0" lvl="0" marL="457200" rtl="0" algn="l">
              <a:spcBef>
                <a:spcPts val="1200"/>
              </a:spcBef>
              <a:spcAft>
                <a:spcPts val="1200"/>
              </a:spcAft>
              <a:buNone/>
            </a:pPr>
            <a:r>
              <a:t/>
            </a:r>
            <a:endParaRPr/>
          </a:p>
        </p:txBody>
      </p:sp>
      <p:sp>
        <p:nvSpPr>
          <p:cNvPr id="539" name="Google Shape;539;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44"/>
          <p:cNvSpPr txBox="1"/>
          <p:nvPr>
            <p:ph type="title"/>
          </p:nvPr>
        </p:nvSpPr>
        <p:spPr>
          <a:xfrm>
            <a:off x="2441850" y="2097375"/>
            <a:ext cx="4260300" cy="73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Thank You</a:t>
            </a:r>
            <a:br>
              <a:rPr lang="en"/>
            </a:br>
            <a:r>
              <a:rPr lang="en"/>
              <a:t>⊂((・▽・))⊃</a:t>
            </a:r>
            <a:endParaRPr/>
          </a:p>
        </p:txBody>
      </p:sp>
      <p:sp>
        <p:nvSpPr>
          <p:cNvPr id="545" name="Google Shape;545;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6"/>
          <p:cNvSpPr txBox="1"/>
          <p:nvPr>
            <p:ph type="title"/>
          </p:nvPr>
        </p:nvSpPr>
        <p:spPr>
          <a:xfrm>
            <a:off x="942925" y="1049700"/>
            <a:ext cx="6247800" cy="1313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The Problem</a:t>
            </a:r>
            <a:endParaRPr/>
          </a:p>
        </p:txBody>
      </p:sp>
      <p:sp>
        <p:nvSpPr>
          <p:cNvPr id="166" name="Google Shape;166;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Problem Background</a:t>
            </a:r>
            <a:endParaRPr/>
          </a:p>
        </p:txBody>
      </p:sp>
      <p:sp>
        <p:nvSpPr>
          <p:cNvPr id="172" name="Google Shape;172;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73" name="Google Shape;173;p17"/>
          <p:cNvSpPr txBox="1"/>
          <p:nvPr/>
        </p:nvSpPr>
        <p:spPr>
          <a:xfrm>
            <a:off x="1391475" y="1625450"/>
            <a:ext cx="6708900" cy="8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erriweather Light"/>
                <a:ea typeface="Merriweather Light"/>
                <a:cs typeface="Merriweather Light"/>
                <a:sym typeface="Merriweather Light"/>
              </a:rPr>
              <a:t>Feeling disconnected from people you were once close to? Has the distance between you and your loved one only feel like it  was  growing further and further  apart?</a:t>
            </a:r>
            <a:endParaRPr>
              <a:latin typeface="Merriweather Light"/>
              <a:ea typeface="Merriweather Light"/>
              <a:cs typeface="Merriweather Light"/>
              <a:sym typeface="Merriweather Light"/>
            </a:endParaRPr>
          </a:p>
        </p:txBody>
      </p:sp>
      <p:pic>
        <p:nvPicPr>
          <p:cNvPr id="174" name="Google Shape;174;p17"/>
          <p:cNvPicPr preferRelativeResize="0"/>
          <p:nvPr/>
        </p:nvPicPr>
        <p:blipFill>
          <a:blip r:embed="rId3">
            <a:alphaModFix/>
          </a:blip>
          <a:stretch>
            <a:fillRect/>
          </a:stretch>
        </p:blipFill>
        <p:spPr>
          <a:xfrm>
            <a:off x="8476500" y="226475"/>
            <a:ext cx="439500" cy="439500"/>
          </a:xfrm>
          <a:prstGeom prst="ellipse">
            <a:avLst/>
          </a:prstGeom>
          <a:noFill/>
          <a:ln>
            <a:noFill/>
          </a:ln>
        </p:spPr>
      </p:pic>
      <p:pic>
        <p:nvPicPr>
          <p:cNvPr descr="Feeling Lonely &amp; Isolated? Here's How To Deal With Loneliness" id="175" name="Google Shape;175;p17"/>
          <p:cNvPicPr preferRelativeResize="0"/>
          <p:nvPr/>
        </p:nvPicPr>
        <p:blipFill>
          <a:blip r:embed="rId4">
            <a:alphaModFix/>
          </a:blip>
          <a:stretch>
            <a:fillRect/>
          </a:stretch>
        </p:blipFill>
        <p:spPr>
          <a:xfrm>
            <a:off x="1812069" y="2965675"/>
            <a:ext cx="2568431" cy="1710526"/>
          </a:xfrm>
          <a:prstGeom prst="rect">
            <a:avLst/>
          </a:prstGeom>
          <a:noFill/>
          <a:ln>
            <a:noFill/>
          </a:ln>
        </p:spPr>
      </p:pic>
      <p:pic>
        <p:nvPicPr>
          <p:cNvPr descr="Far Apart Concept Or Divided People As A Separated Couple With Great  Distance Between Them As A Separation Metaphor In Dating Or Business  Meeting With 3D Illustration Elements. Stock Photo, Picture and" id="176" name="Google Shape;176;p17"/>
          <p:cNvPicPr preferRelativeResize="0"/>
          <p:nvPr/>
        </p:nvPicPr>
        <p:blipFill>
          <a:blip r:embed="rId5">
            <a:alphaModFix/>
          </a:blip>
          <a:stretch>
            <a:fillRect/>
          </a:stretch>
        </p:blipFill>
        <p:spPr>
          <a:xfrm>
            <a:off x="4971150" y="2965673"/>
            <a:ext cx="2568425" cy="165015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82" name="Google Shape;182;p18"/>
          <p:cNvPicPr preferRelativeResize="0"/>
          <p:nvPr/>
        </p:nvPicPr>
        <p:blipFill rotWithShape="1">
          <a:blip r:embed="rId3">
            <a:alphaModFix/>
          </a:blip>
          <a:srcRect b="0" l="25925" r="0" t="0"/>
          <a:stretch/>
        </p:blipFill>
        <p:spPr>
          <a:xfrm>
            <a:off x="4992856" y="1419887"/>
            <a:ext cx="3271770" cy="2303750"/>
          </a:xfrm>
          <a:prstGeom prst="rect">
            <a:avLst/>
          </a:prstGeom>
          <a:noFill/>
          <a:ln>
            <a:noFill/>
          </a:ln>
        </p:spPr>
      </p:pic>
      <p:pic>
        <p:nvPicPr>
          <p:cNvPr descr="Group Of Six Teenagers Taking Selfie With Fun Together In Afternoon Stock  Photo, Picture and Royalty Free Image. Image 100105724." id="183" name="Google Shape;183;p18"/>
          <p:cNvPicPr preferRelativeResize="0"/>
          <p:nvPr/>
        </p:nvPicPr>
        <p:blipFill>
          <a:blip r:embed="rId4">
            <a:alphaModFix/>
          </a:blip>
          <a:stretch>
            <a:fillRect/>
          </a:stretch>
        </p:blipFill>
        <p:spPr>
          <a:xfrm>
            <a:off x="692250" y="1459375"/>
            <a:ext cx="3453947" cy="2303749"/>
          </a:xfrm>
          <a:prstGeom prst="rect">
            <a:avLst/>
          </a:prstGeom>
          <a:noFill/>
          <a:ln>
            <a:noFill/>
          </a:ln>
        </p:spPr>
      </p:pic>
      <p:pic>
        <p:nvPicPr>
          <p:cNvPr id="184" name="Google Shape;184;p18"/>
          <p:cNvPicPr preferRelativeResize="0"/>
          <p:nvPr/>
        </p:nvPicPr>
        <p:blipFill>
          <a:blip r:embed="rId5">
            <a:alphaModFix/>
          </a:blip>
          <a:stretch>
            <a:fillRect/>
          </a:stretch>
        </p:blipFill>
        <p:spPr>
          <a:xfrm>
            <a:off x="8476500" y="226475"/>
            <a:ext cx="439500" cy="439500"/>
          </a:xfrm>
          <a:prstGeom prst="ellipse">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Common Features</a:t>
            </a:r>
            <a:endParaRPr/>
          </a:p>
        </p:txBody>
      </p:sp>
      <p:sp>
        <p:nvSpPr>
          <p:cNvPr id="190" name="Google Shape;190;p19"/>
          <p:cNvSpPr txBox="1"/>
          <p:nvPr>
            <p:ph idx="1" type="body"/>
          </p:nvPr>
        </p:nvSpPr>
        <p:spPr>
          <a:xfrm>
            <a:off x="2800775" y="1427850"/>
            <a:ext cx="3534300" cy="3076200"/>
          </a:xfrm>
          <a:prstGeom prst="rect">
            <a:avLst/>
          </a:prstGeom>
        </p:spPr>
        <p:txBody>
          <a:bodyPr anchorCtr="0" anchor="ctr" bIns="91425" lIns="91425" spcFirstLastPara="1" rIns="91425" wrap="square" tIns="91425">
            <a:normAutofit/>
          </a:bodyPr>
          <a:lstStyle/>
          <a:p>
            <a:pPr indent="-311150" lvl="0" marL="457200" rtl="0" algn="l">
              <a:spcBef>
                <a:spcPts val="0"/>
              </a:spcBef>
              <a:spcAft>
                <a:spcPts val="0"/>
              </a:spcAft>
              <a:buSzPts val="1300"/>
              <a:buChar char="●"/>
            </a:pPr>
            <a:r>
              <a:rPr lang="en"/>
              <a:t>Want to </a:t>
            </a:r>
            <a:r>
              <a:rPr b="1" lang="en">
                <a:latin typeface="Merriweather"/>
                <a:ea typeface="Merriweather"/>
                <a:cs typeface="Merriweather"/>
                <a:sym typeface="Merriweather"/>
              </a:rPr>
              <a:t>connect</a:t>
            </a:r>
            <a:r>
              <a:rPr lang="en"/>
              <a:t> across long </a:t>
            </a:r>
            <a:r>
              <a:rPr b="1" lang="en">
                <a:latin typeface="Merriweather"/>
                <a:ea typeface="Merriweather"/>
                <a:cs typeface="Merriweather"/>
                <a:sym typeface="Merriweather"/>
              </a:rPr>
              <a:t>distances</a:t>
            </a:r>
            <a:endParaRPr b="1">
              <a:latin typeface="Merriweather"/>
              <a:ea typeface="Merriweather"/>
              <a:cs typeface="Merriweather"/>
              <a:sym typeface="Merriweather"/>
            </a:endParaRPr>
          </a:p>
          <a:p>
            <a:pPr indent="-311150" lvl="0" marL="457200" rtl="0" algn="l">
              <a:spcBef>
                <a:spcPts val="0"/>
              </a:spcBef>
              <a:spcAft>
                <a:spcPts val="0"/>
              </a:spcAft>
              <a:buSzPts val="1300"/>
              <a:buChar char="●"/>
            </a:pPr>
            <a:r>
              <a:rPr lang="en"/>
              <a:t>Want to build </a:t>
            </a:r>
            <a:r>
              <a:rPr b="1" lang="en">
                <a:latin typeface="Merriweather"/>
                <a:ea typeface="Merriweather"/>
                <a:cs typeface="Merriweather"/>
                <a:sym typeface="Merriweather"/>
              </a:rPr>
              <a:t>stronger relations</a:t>
            </a:r>
            <a:r>
              <a:rPr lang="en"/>
              <a:t> with their loved ones</a:t>
            </a:r>
            <a:endParaRPr/>
          </a:p>
          <a:p>
            <a:pPr indent="-311150" lvl="0" marL="457200" rtl="0" algn="l">
              <a:spcBef>
                <a:spcPts val="0"/>
              </a:spcBef>
              <a:spcAft>
                <a:spcPts val="0"/>
              </a:spcAft>
              <a:buSzPts val="1300"/>
              <a:buChar char="●"/>
            </a:pPr>
            <a:r>
              <a:rPr lang="en"/>
              <a:t>Want to interact in some </a:t>
            </a:r>
            <a:r>
              <a:rPr b="1" lang="en">
                <a:latin typeface="Merriweather"/>
                <a:ea typeface="Merriweather"/>
                <a:cs typeface="Merriweather"/>
                <a:sym typeface="Merriweather"/>
              </a:rPr>
              <a:t>engaging</a:t>
            </a:r>
            <a:r>
              <a:rPr lang="en"/>
              <a:t> or </a:t>
            </a:r>
            <a:r>
              <a:rPr b="1" lang="en">
                <a:latin typeface="Merriweather"/>
                <a:ea typeface="Merriweather"/>
                <a:cs typeface="Merriweather"/>
                <a:sym typeface="Merriweather"/>
              </a:rPr>
              <a:t>meaningful</a:t>
            </a:r>
            <a:r>
              <a:rPr lang="en"/>
              <a:t> way</a:t>
            </a:r>
            <a:endParaRPr/>
          </a:p>
        </p:txBody>
      </p:sp>
      <p:sp>
        <p:nvSpPr>
          <p:cNvPr id="191" name="Google Shape;191;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92" name="Google Shape;192;p19"/>
          <p:cNvPicPr preferRelativeResize="0"/>
          <p:nvPr/>
        </p:nvPicPr>
        <p:blipFill rotWithShape="1">
          <a:blip r:embed="rId3">
            <a:alphaModFix/>
          </a:blip>
          <a:srcRect b="0" l="25925" r="0" t="0"/>
          <a:stretch/>
        </p:blipFill>
        <p:spPr>
          <a:xfrm>
            <a:off x="6381775" y="2057602"/>
            <a:ext cx="2580100" cy="1816725"/>
          </a:xfrm>
          <a:prstGeom prst="rect">
            <a:avLst/>
          </a:prstGeom>
          <a:noFill/>
          <a:ln>
            <a:noFill/>
          </a:ln>
        </p:spPr>
      </p:pic>
      <p:pic>
        <p:nvPicPr>
          <p:cNvPr id="193" name="Google Shape;193;p19"/>
          <p:cNvPicPr preferRelativeResize="0"/>
          <p:nvPr/>
        </p:nvPicPr>
        <p:blipFill rotWithShape="1">
          <a:blip r:embed="rId4">
            <a:alphaModFix/>
          </a:blip>
          <a:srcRect b="3573" l="4867" r="10329" t="5509"/>
          <a:stretch/>
        </p:blipFill>
        <p:spPr>
          <a:xfrm>
            <a:off x="311700" y="2092793"/>
            <a:ext cx="2442373" cy="1746346"/>
          </a:xfrm>
          <a:prstGeom prst="rect">
            <a:avLst/>
          </a:prstGeom>
          <a:noFill/>
          <a:ln>
            <a:noFill/>
          </a:ln>
        </p:spPr>
      </p:pic>
      <p:pic>
        <p:nvPicPr>
          <p:cNvPr id="194" name="Google Shape;194;p19"/>
          <p:cNvPicPr preferRelativeResize="0"/>
          <p:nvPr/>
        </p:nvPicPr>
        <p:blipFill>
          <a:blip r:embed="rId5">
            <a:alphaModFix/>
          </a:blip>
          <a:stretch>
            <a:fillRect/>
          </a:stretch>
        </p:blipFill>
        <p:spPr>
          <a:xfrm>
            <a:off x="8476500" y="226475"/>
            <a:ext cx="439500" cy="439500"/>
          </a:xfrm>
          <a:prstGeom prst="ellipse">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0"/>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4800"/>
              <a:t>Needs Statement</a:t>
            </a:r>
            <a:endParaRPr b="1" sz="4800"/>
          </a:p>
        </p:txBody>
      </p:sp>
      <p:sp>
        <p:nvSpPr>
          <p:cNvPr id="200" name="Google Shape;200;p20"/>
          <p:cNvSpPr txBox="1"/>
          <p:nvPr>
            <p:ph idx="1" type="body"/>
          </p:nvPr>
        </p:nvSpPr>
        <p:spPr>
          <a:xfrm>
            <a:off x="4644675" y="500925"/>
            <a:ext cx="4271400" cy="4098600"/>
          </a:xfrm>
          <a:prstGeom prst="rect">
            <a:avLst/>
          </a:prstGeom>
        </p:spPr>
        <p:txBody>
          <a:bodyPr anchorCtr="0" anchor="ctr" bIns="91425" lIns="91425" spcFirstLastPara="1" rIns="91425" wrap="square" tIns="91425">
            <a:normAutofit/>
          </a:bodyPr>
          <a:lstStyle/>
          <a:p>
            <a:pPr indent="-311150" lvl="0" marL="457200" rtl="0" algn="l">
              <a:lnSpc>
                <a:spcPct val="150000"/>
              </a:lnSpc>
              <a:spcBef>
                <a:spcPts val="1000"/>
              </a:spcBef>
              <a:spcAft>
                <a:spcPts val="0"/>
              </a:spcAft>
              <a:buSzPts val="1300"/>
              <a:buChar char="●"/>
            </a:pPr>
            <a:r>
              <a:rPr lang="en"/>
              <a:t>Users want a </a:t>
            </a:r>
            <a:r>
              <a:rPr b="1" lang="en">
                <a:latin typeface="Merriweather"/>
                <a:ea typeface="Merriweather"/>
                <a:cs typeface="Merriweather"/>
                <a:sym typeface="Merriweather"/>
              </a:rPr>
              <a:t>shared space </a:t>
            </a:r>
            <a:r>
              <a:rPr lang="en"/>
              <a:t>where they can meet up </a:t>
            </a:r>
            <a:r>
              <a:rPr lang="en"/>
              <a:t>with some </a:t>
            </a:r>
            <a:r>
              <a:rPr lang="en"/>
              <a:t>loved ones.</a:t>
            </a:r>
            <a:endParaRPr/>
          </a:p>
          <a:p>
            <a:pPr indent="-311150" lvl="0" marL="457200" rtl="0" algn="l">
              <a:lnSpc>
                <a:spcPct val="150000"/>
              </a:lnSpc>
              <a:spcBef>
                <a:spcPts val="0"/>
              </a:spcBef>
              <a:spcAft>
                <a:spcPts val="0"/>
              </a:spcAft>
              <a:buSzPts val="1300"/>
              <a:buChar char="●"/>
            </a:pPr>
            <a:r>
              <a:rPr lang="en"/>
              <a:t>Users want to be able to reminisce </a:t>
            </a:r>
            <a:r>
              <a:rPr lang="en"/>
              <a:t>memories </a:t>
            </a:r>
            <a:r>
              <a:rPr b="1" lang="en">
                <a:latin typeface="Merriweather"/>
                <a:ea typeface="Merriweather"/>
                <a:cs typeface="Merriweather"/>
                <a:sym typeface="Merriweather"/>
              </a:rPr>
              <a:t>together</a:t>
            </a:r>
            <a:r>
              <a:rPr lang="en"/>
              <a:t> in an </a:t>
            </a:r>
            <a:r>
              <a:rPr b="1" lang="en">
                <a:latin typeface="Merriweather"/>
                <a:ea typeface="Merriweather"/>
                <a:cs typeface="Merriweather"/>
                <a:sym typeface="Merriweather"/>
              </a:rPr>
              <a:t>immersive way</a:t>
            </a:r>
            <a:r>
              <a:rPr lang="en"/>
              <a:t>.</a:t>
            </a:r>
            <a:endParaRPr sz="1500"/>
          </a:p>
        </p:txBody>
      </p:sp>
      <p:sp>
        <p:nvSpPr>
          <p:cNvPr id="201" name="Google Shape;201;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02" name="Google Shape;202;p20"/>
          <p:cNvPicPr preferRelativeResize="0"/>
          <p:nvPr/>
        </p:nvPicPr>
        <p:blipFill>
          <a:blip r:embed="rId3">
            <a:alphaModFix/>
          </a:blip>
          <a:stretch>
            <a:fillRect/>
          </a:stretch>
        </p:blipFill>
        <p:spPr>
          <a:xfrm>
            <a:off x="8476500" y="226475"/>
            <a:ext cx="439500" cy="439500"/>
          </a:xfrm>
          <a:prstGeom prst="ellipse">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Goals and Objectives</a:t>
            </a:r>
            <a:endParaRPr/>
          </a:p>
        </p:txBody>
      </p:sp>
      <p:sp>
        <p:nvSpPr>
          <p:cNvPr id="208" name="Google Shape;208;p21"/>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latin typeface="Merriweather"/>
                <a:ea typeface="Merriweather"/>
                <a:cs typeface="Merriweather"/>
                <a:sym typeface="Merriweather"/>
              </a:rPr>
              <a:t>Goals</a:t>
            </a:r>
            <a:endParaRPr b="1" sz="1500">
              <a:latin typeface="Merriweather"/>
              <a:ea typeface="Merriweather"/>
              <a:cs typeface="Merriweather"/>
              <a:sym typeface="Merriweather"/>
            </a:endParaRPr>
          </a:p>
          <a:p>
            <a:pPr indent="-323850" lvl="0" marL="457200" rtl="0" algn="l">
              <a:spcBef>
                <a:spcPts val="1200"/>
              </a:spcBef>
              <a:spcAft>
                <a:spcPts val="0"/>
              </a:spcAft>
              <a:buSzPts val="1500"/>
              <a:buChar char="●"/>
            </a:pPr>
            <a:r>
              <a:rPr lang="en" sz="1500"/>
              <a:t>Create a VR social space that:</a:t>
            </a:r>
            <a:endParaRPr sz="1500"/>
          </a:p>
          <a:p>
            <a:pPr indent="-311150" lvl="1" marL="914400" rtl="0" algn="l">
              <a:spcBef>
                <a:spcPts val="1000"/>
              </a:spcBef>
              <a:spcAft>
                <a:spcPts val="0"/>
              </a:spcAft>
              <a:buSzPts val="1300"/>
              <a:buChar char="○"/>
            </a:pPr>
            <a:r>
              <a:rPr lang="en" sz="1300"/>
              <a:t>Emphasizes images/memories and how you can interact with them</a:t>
            </a:r>
            <a:endParaRPr sz="1300"/>
          </a:p>
          <a:p>
            <a:pPr indent="-311150" lvl="1" marL="914400" rtl="0" algn="l">
              <a:spcBef>
                <a:spcPts val="1000"/>
              </a:spcBef>
              <a:spcAft>
                <a:spcPts val="0"/>
              </a:spcAft>
              <a:buSzPts val="1300"/>
              <a:buChar char="○"/>
            </a:pPr>
            <a:r>
              <a:rPr lang="en" sz="1300"/>
              <a:t>Facilitates connections between people</a:t>
            </a:r>
            <a:endParaRPr/>
          </a:p>
          <a:p>
            <a:pPr indent="0" lvl="0" marL="0" rtl="0" algn="l">
              <a:spcBef>
                <a:spcPts val="1000"/>
              </a:spcBef>
              <a:spcAft>
                <a:spcPts val="0"/>
              </a:spcAft>
              <a:buNone/>
            </a:pPr>
            <a:r>
              <a:t/>
            </a:r>
            <a:endParaRPr sz="1500"/>
          </a:p>
          <a:p>
            <a:pPr indent="0" lvl="0" marL="457200" rtl="0" algn="l">
              <a:spcBef>
                <a:spcPts val="1000"/>
              </a:spcBef>
              <a:spcAft>
                <a:spcPts val="1200"/>
              </a:spcAft>
              <a:buNone/>
            </a:pPr>
            <a:r>
              <a:t/>
            </a:r>
            <a:endParaRPr/>
          </a:p>
        </p:txBody>
      </p:sp>
      <p:sp>
        <p:nvSpPr>
          <p:cNvPr id="209" name="Google Shape;209;p21"/>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latin typeface="Merriweather"/>
                <a:ea typeface="Merriweather"/>
                <a:cs typeface="Merriweather"/>
                <a:sym typeface="Merriweather"/>
              </a:rPr>
              <a:t>Objectives</a:t>
            </a:r>
            <a:endParaRPr/>
          </a:p>
          <a:p>
            <a:pPr indent="-323850" lvl="0" marL="457200" rtl="0" algn="l">
              <a:spcBef>
                <a:spcPts val="1200"/>
              </a:spcBef>
              <a:spcAft>
                <a:spcPts val="0"/>
              </a:spcAft>
              <a:buSzPts val="1500"/>
              <a:buChar char="●"/>
            </a:pPr>
            <a:r>
              <a:rPr lang="en" sz="1500"/>
              <a:t>Immersive</a:t>
            </a:r>
            <a:r>
              <a:rPr lang="en" sz="1500"/>
              <a:t> experiences</a:t>
            </a:r>
            <a:endParaRPr sz="1500"/>
          </a:p>
          <a:p>
            <a:pPr indent="-311150" lvl="1" marL="914400" rtl="0" algn="l">
              <a:spcBef>
                <a:spcPts val="0"/>
              </a:spcBef>
              <a:spcAft>
                <a:spcPts val="0"/>
              </a:spcAft>
              <a:buSzPts val="1300"/>
              <a:buChar char="○"/>
            </a:pPr>
            <a:r>
              <a:rPr lang="en" sz="1300"/>
              <a:t>Viewing  photos using VR</a:t>
            </a:r>
            <a:endParaRPr sz="1300"/>
          </a:p>
          <a:p>
            <a:pPr indent="-323850" lvl="0" marL="457200" rtl="0" algn="l">
              <a:spcBef>
                <a:spcPts val="1000"/>
              </a:spcBef>
              <a:spcAft>
                <a:spcPts val="0"/>
              </a:spcAft>
              <a:buSzPts val="1500"/>
              <a:buChar char="●"/>
            </a:pPr>
            <a:r>
              <a:rPr lang="en" sz="1500"/>
              <a:t>Multiplayer</a:t>
            </a:r>
            <a:endParaRPr sz="1500"/>
          </a:p>
          <a:p>
            <a:pPr indent="-323850" lvl="0" marL="457200" rtl="0" algn="l">
              <a:spcBef>
                <a:spcPts val="1000"/>
              </a:spcBef>
              <a:spcAft>
                <a:spcPts val="1000"/>
              </a:spcAft>
              <a:buSzPts val="1500"/>
              <a:buChar char="●"/>
            </a:pPr>
            <a:r>
              <a:rPr lang="en" sz="1500"/>
              <a:t>Communication feature</a:t>
            </a:r>
            <a:endParaRPr/>
          </a:p>
        </p:txBody>
      </p:sp>
      <p:sp>
        <p:nvSpPr>
          <p:cNvPr id="210" name="Google Shape;210;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11" name="Google Shape;211;p21"/>
          <p:cNvPicPr preferRelativeResize="0"/>
          <p:nvPr/>
        </p:nvPicPr>
        <p:blipFill>
          <a:blip r:embed="rId3">
            <a:alphaModFix/>
          </a:blip>
          <a:stretch>
            <a:fillRect/>
          </a:stretch>
        </p:blipFill>
        <p:spPr>
          <a:xfrm>
            <a:off x="8476500" y="226475"/>
            <a:ext cx="439500" cy="439500"/>
          </a:xfrm>
          <a:prstGeom prst="ellipse">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